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Default Extension="bin" ContentType="application/vnd.openxmlformats-officedocument.oleObject"/>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jpeg" ContentType="image/jpe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8"/>
  </p:notesMasterIdLst>
  <p:sldIdLst>
    <p:sldId id="257" r:id="rId2"/>
    <p:sldId id="259" r:id="rId3"/>
    <p:sldId id="258" r:id="rId4"/>
    <p:sldId id="262" r:id="rId5"/>
    <p:sldId id="263" r:id="rId6"/>
    <p:sldId id="264" r:id="rId7"/>
    <p:sldId id="265" r:id="rId8"/>
    <p:sldId id="266" r:id="rId9"/>
    <p:sldId id="267" r:id="rId10"/>
    <p:sldId id="268" r:id="rId11"/>
    <p:sldId id="269" r:id="rId12"/>
    <p:sldId id="270" r:id="rId13"/>
    <p:sldId id="271" r:id="rId14"/>
    <p:sldId id="272" r:id="rId15"/>
    <p:sldId id="273" r:id="rId16"/>
    <p:sldId id="274" r:id="rId17"/>
    <p:sldId id="275" r:id="rId18"/>
    <p:sldId id="276" r:id="rId19"/>
    <p:sldId id="277" r:id="rId20"/>
    <p:sldId id="278" r:id="rId21"/>
    <p:sldId id="279" r:id="rId22"/>
    <p:sldId id="280" r:id="rId23"/>
    <p:sldId id="285" r:id="rId24"/>
    <p:sldId id="286" r:id="rId25"/>
    <p:sldId id="281" r:id="rId26"/>
    <p:sldId id="282" r:id="rId27"/>
    <p:sldId id="283" r:id="rId28"/>
    <p:sldId id="261" r:id="rId29"/>
    <p:sldId id="287" r:id="rId30"/>
    <p:sldId id="288" r:id="rId31"/>
    <p:sldId id="293" r:id="rId32"/>
    <p:sldId id="290" r:id="rId33"/>
    <p:sldId id="291" r:id="rId34"/>
    <p:sldId id="292" r:id="rId35"/>
    <p:sldId id="294" r:id="rId36"/>
    <p:sldId id="295" r:id="rId37"/>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snapVertSplitter="1" vertBarState="minimized" horzBarState="maximized">
    <p:restoredLeft sz="15620"/>
    <p:restoredTop sz="94660"/>
  </p:normalViewPr>
  <p:slideViewPr>
    <p:cSldViewPr>
      <p:cViewPr varScale="1">
        <p:scale>
          <a:sx n="73" d="100"/>
          <a:sy n="73" d="100"/>
        </p:scale>
        <p:origin x="-1920" y="-10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wmf"/></Relationships>
</file>

<file path=ppt/drawings/_rels/vmlDrawing2.vml.rels><?xml version="1.0" encoding="UTF-8" standalone="yes"?>
<Relationships xmlns="http://schemas.openxmlformats.org/package/2006/relationships"><Relationship Id="rId3" Type="http://schemas.openxmlformats.org/officeDocument/2006/relationships/image" Target="../media/image4.wmf"/><Relationship Id="rId2" Type="http://schemas.openxmlformats.org/officeDocument/2006/relationships/image" Target="../media/image3.wmf"/><Relationship Id="rId1" Type="http://schemas.openxmlformats.org/officeDocument/2006/relationships/image" Target="../media/image2.wmf"/></Relationships>
</file>

<file path=ppt/drawings/_rels/vmlDrawing3.vml.rels><?xml version="1.0" encoding="UTF-8" standalone="yes"?>
<Relationships xmlns="http://schemas.openxmlformats.org/package/2006/relationships"><Relationship Id="rId1" Type="http://schemas.openxmlformats.org/officeDocument/2006/relationships/image" Target="../media/image5.wmf"/></Relationships>
</file>

<file path=ppt/drawings/_rels/vmlDrawing4.vml.rels><?xml version="1.0" encoding="UTF-8" standalone="yes"?>
<Relationships xmlns="http://schemas.openxmlformats.org/package/2006/relationships"><Relationship Id="rId3" Type="http://schemas.openxmlformats.org/officeDocument/2006/relationships/image" Target="../media/image8.wmf"/><Relationship Id="rId2" Type="http://schemas.openxmlformats.org/officeDocument/2006/relationships/image" Target="../media/image7.wmf"/><Relationship Id="rId1" Type="http://schemas.openxmlformats.org/officeDocument/2006/relationships/image" Target="../media/image6.wmf"/><Relationship Id="rId4" Type="http://schemas.openxmlformats.org/officeDocument/2006/relationships/image" Target="../media/image9.wmf"/></Relationships>
</file>

<file path=ppt/drawings/_rels/vmlDrawing5.vml.rels><?xml version="1.0" encoding="UTF-8" standalone="yes"?>
<Relationships xmlns="http://schemas.openxmlformats.org/package/2006/relationships"><Relationship Id="rId1" Type="http://schemas.openxmlformats.org/officeDocument/2006/relationships/image" Target="../media/image10.wmf"/></Relationships>
</file>

<file path=ppt/drawings/_rels/vmlDrawing6.vml.rels><?xml version="1.0" encoding="UTF-8" standalone="yes"?>
<Relationships xmlns="http://schemas.openxmlformats.org/package/2006/relationships"><Relationship Id="rId3" Type="http://schemas.openxmlformats.org/officeDocument/2006/relationships/image" Target="../media/image13.wmf"/><Relationship Id="rId2" Type="http://schemas.openxmlformats.org/officeDocument/2006/relationships/image" Target="../media/image12.wmf"/><Relationship Id="rId1" Type="http://schemas.openxmlformats.org/officeDocument/2006/relationships/image" Target="../media/image11.wmf"/></Relationships>
</file>

<file path=ppt/drawings/_rels/vmlDrawing7.vml.rels><?xml version="1.0" encoding="UTF-8" standalone="yes"?>
<Relationships xmlns="http://schemas.openxmlformats.org/package/2006/relationships"><Relationship Id="rId1" Type="http://schemas.openxmlformats.org/officeDocument/2006/relationships/image" Target="../media/image14.wmf"/></Relationships>
</file>

<file path=ppt/drawings/_rels/vmlDrawing8.vml.rels><?xml version="1.0" encoding="UTF-8" standalone="yes"?>
<Relationships xmlns="http://schemas.openxmlformats.org/package/2006/relationships"><Relationship Id="rId1" Type="http://schemas.openxmlformats.org/officeDocument/2006/relationships/image" Target="../media/image15.wmf"/></Relationships>
</file>

<file path=ppt/drawings/_rels/vmlDrawing9.vml.rels><?xml version="1.0" encoding="UTF-8" standalone="yes"?>
<Relationships xmlns="http://schemas.openxmlformats.org/package/2006/relationships"><Relationship Id="rId2" Type="http://schemas.openxmlformats.org/officeDocument/2006/relationships/image" Target="../media/image17.wmf"/><Relationship Id="rId1" Type="http://schemas.openxmlformats.org/officeDocument/2006/relationships/image" Target="../media/image16.wmf"/></Relationships>
</file>

<file path=ppt/media/image1.wmf>
</file>

<file path=ppt/media/image10.wmf>
</file>

<file path=ppt/media/image11.wmf>
</file>

<file path=ppt/media/image12.wmf>
</file>

<file path=ppt/media/image13.wmf>
</file>

<file path=ppt/media/image14.wmf>
</file>

<file path=ppt/media/image15.wmf>
</file>

<file path=ppt/media/image16.wmf>
</file>

<file path=ppt/media/image17.wmf>
</file>

<file path=ppt/media/image2.wmf>
</file>

<file path=ppt/media/image3.wmf>
</file>

<file path=ppt/media/image4.wmf>
</file>

<file path=ppt/media/image5.wmf>
</file>

<file path=ppt/media/image6.wmf>
</file>

<file path=ppt/media/image7.wmf>
</file>

<file path=ppt/media/image8.wmf>
</file>

<file path=ppt/media/image9.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ru-RU"/>
          </a:p>
        </p:txBody>
      </p:sp>
      <p:sp>
        <p:nvSpPr>
          <p:cNvPr id="3" name="Дата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364A580-294F-45F0-B3CF-F98F4E9D03EA}" type="datetimeFigureOut">
              <a:rPr lang="ru-RU" smtClean="0"/>
              <a:pPr/>
              <a:t>27.08.2021</a:t>
            </a:fld>
            <a:endParaRPr lang="ru-RU"/>
          </a:p>
        </p:txBody>
      </p:sp>
      <p:sp>
        <p:nvSpPr>
          <p:cNvPr id="4" name="Образ слайда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ru-RU"/>
          </a:p>
        </p:txBody>
      </p:sp>
      <p:sp>
        <p:nvSpPr>
          <p:cNvPr id="5" name="Заметки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6" name="Нижний колонтитул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ru-RU"/>
          </a:p>
        </p:txBody>
      </p:sp>
      <p:sp>
        <p:nvSpPr>
          <p:cNvPr id="7" name="Номер слайда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E053860-8C5E-4E56-84C3-4F3F86BE2FAD}" type="slidenum">
              <a:rPr lang="ru-RU" smtClean="0"/>
              <a:pPr/>
              <a:t>‹#›</a:t>
            </a:fld>
            <a:endParaRPr lang="ru-RU"/>
          </a:p>
        </p:txBody>
      </p:sp>
    </p:spTree>
    <p:extLst>
      <p:ext uri="{BB962C8B-B14F-4D97-AF65-F5344CB8AC3E}">
        <p14:creationId xmlns:p14="http://schemas.microsoft.com/office/powerpoint/2010/main" xmlns="" val="82049373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браз слайда 1"/>
          <p:cNvSpPr>
            <a:spLocks noGrp="1" noRot="1" noChangeAspect="1"/>
          </p:cNvSpPr>
          <p:nvPr>
            <p:ph type="sldImg"/>
          </p:nvPr>
        </p:nvSpPr>
        <p:spPr/>
      </p:sp>
      <p:sp>
        <p:nvSpPr>
          <p:cNvPr id="3" name="Заметки 2"/>
          <p:cNvSpPr>
            <a:spLocks noGrp="1"/>
          </p:cNvSpPr>
          <p:nvPr>
            <p:ph type="body" idx="1"/>
          </p:nvPr>
        </p:nvSpPr>
        <p:spPr/>
        <p:txBody>
          <a:bodyPr>
            <a:normAutofit/>
          </a:bodyPr>
          <a:lstStyle/>
          <a:p>
            <a:endParaRPr lang="ru-RU" dirty="0"/>
          </a:p>
        </p:txBody>
      </p:sp>
      <p:sp>
        <p:nvSpPr>
          <p:cNvPr id="4" name="Номер слайда 3"/>
          <p:cNvSpPr>
            <a:spLocks noGrp="1"/>
          </p:cNvSpPr>
          <p:nvPr>
            <p:ph type="sldNum" sz="quarter" idx="10"/>
          </p:nvPr>
        </p:nvSpPr>
        <p:spPr/>
        <p:txBody>
          <a:bodyPr/>
          <a:lstStyle/>
          <a:p>
            <a:fld id="{DE053860-8C5E-4E56-84C3-4F3F86BE2FAD}" type="slidenum">
              <a:rPr lang="ru-RU" smtClean="0"/>
              <a:pPr/>
              <a:t>8</a:t>
            </a:fld>
            <a:endParaRPr lang="ru-RU"/>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85800" y="2130425"/>
            <a:ext cx="7772400" cy="1470025"/>
          </a:xfrm>
        </p:spPr>
        <p:txBody>
          <a:bodyPr/>
          <a:lstStyle/>
          <a:p>
            <a:r>
              <a:rPr lang="ru-RU" smtClean="0"/>
              <a:t>Образец заголовка</a:t>
            </a:r>
            <a:endParaRPr lang="ru-RU"/>
          </a:p>
        </p:txBody>
      </p:sp>
      <p:sp>
        <p:nvSpPr>
          <p:cNvPr id="3" name="Подзаголовок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Содержимое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Содержимое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Дата 4"/>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Содержимое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Содержимое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Дата 6"/>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Дата 2"/>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Содержимое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5B106E36-FD25-4E2D-B0AA-010F637433A0}" type="datetimeFigureOut">
              <a:rPr lang="ru-RU" smtClean="0"/>
              <a:pPr/>
              <a:t>27.08.2021</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725C68B6-61C2-468F-89AB-4B9F7531AA68}" type="slidenum">
              <a:rPr lang="ru-RU" smtClean="0"/>
              <a:pPr/>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ru-RU" smtClean="0"/>
              <a:t>Образец заголовка</a:t>
            </a:r>
            <a:endParaRPr lang="ru-RU"/>
          </a:p>
        </p:txBody>
      </p:sp>
      <p:sp>
        <p:nvSpPr>
          <p:cNvPr id="3" name="Текст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B106E36-FD25-4E2D-B0AA-010F637433A0}" type="datetimeFigureOut">
              <a:rPr lang="ru-RU" smtClean="0"/>
              <a:pPr/>
              <a:t>27.08.2021</a:t>
            </a:fld>
            <a:endParaRPr lang="ru-RU"/>
          </a:p>
        </p:txBody>
      </p:sp>
      <p:sp>
        <p:nvSpPr>
          <p:cNvPr id="5" name="Нижний колонтитул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725C68B6-61C2-468F-89AB-4B9F7531AA68}" type="slidenum">
              <a:rPr lang="ru-RU" smtClean="0"/>
              <a:pPr/>
              <a:t>‹#›</a:t>
            </a:fld>
            <a:endParaRPr lang="ru-RU"/>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oleObject" Target="../embeddings/oleObject2.bin"/><Relationship Id="rId2" Type="http://schemas.openxmlformats.org/officeDocument/2006/relationships/slideLayout" Target="../slideLayouts/slideLayout2.xml"/><Relationship Id="rId1" Type="http://schemas.openxmlformats.org/officeDocument/2006/relationships/vmlDrawing" Target="../drawings/vmlDrawing2.vml"/><Relationship Id="rId5" Type="http://schemas.openxmlformats.org/officeDocument/2006/relationships/oleObject" Target="../embeddings/oleObject4.bin"/><Relationship Id="rId4" Type="http://schemas.openxmlformats.org/officeDocument/2006/relationships/oleObject" Target="../embeddings/oleObject3.bin"/></Relationships>
</file>

<file path=ppt/slides/_rels/slide15.xml.rels><?xml version="1.0" encoding="UTF-8" standalone="yes"?>
<Relationships xmlns="http://schemas.openxmlformats.org/package/2006/relationships"><Relationship Id="rId3" Type="http://schemas.openxmlformats.org/officeDocument/2006/relationships/oleObject" Target="../embeddings/oleObject5.bin"/><Relationship Id="rId2" Type="http://schemas.openxmlformats.org/officeDocument/2006/relationships/slideLayout" Target="../slideLayouts/slideLayout2.xml"/><Relationship Id="rId1" Type="http://schemas.openxmlformats.org/officeDocument/2006/relationships/vmlDrawing" Target="../drawings/vmlDrawing3.vml"/></Relationships>
</file>

<file path=ppt/slides/_rels/slide16.xml.rels><?xml version="1.0" encoding="UTF-8" standalone="yes"?>
<Relationships xmlns="http://schemas.openxmlformats.org/package/2006/relationships"><Relationship Id="rId3" Type="http://schemas.openxmlformats.org/officeDocument/2006/relationships/oleObject" Target="../embeddings/oleObject6.bin"/><Relationship Id="rId2" Type="http://schemas.openxmlformats.org/officeDocument/2006/relationships/slideLayout" Target="../slideLayouts/slideLayout2.xml"/><Relationship Id="rId1" Type="http://schemas.openxmlformats.org/officeDocument/2006/relationships/vmlDrawing" Target="../drawings/vmlDrawing4.vml"/><Relationship Id="rId6" Type="http://schemas.openxmlformats.org/officeDocument/2006/relationships/oleObject" Target="../embeddings/oleObject9.bin"/><Relationship Id="rId5" Type="http://schemas.openxmlformats.org/officeDocument/2006/relationships/oleObject" Target="../embeddings/oleObject8.bin"/><Relationship Id="rId4" Type="http://schemas.openxmlformats.org/officeDocument/2006/relationships/oleObject" Target="../embeddings/oleObject7.bin"/></Relationships>
</file>

<file path=ppt/slides/_rels/slide17.xml.rels><?xml version="1.0" encoding="UTF-8" standalone="yes"?>
<Relationships xmlns="http://schemas.openxmlformats.org/package/2006/relationships"><Relationship Id="rId3" Type="http://schemas.openxmlformats.org/officeDocument/2006/relationships/oleObject" Target="../embeddings/oleObject10.bin"/><Relationship Id="rId2" Type="http://schemas.openxmlformats.org/officeDocument/2006/relationships/slideLayout" Target="../slideLayouts/slideLayout2.xml"/><Relationship Id="rId1" Type="http://schemas.openxmlformats.org/officeDocument/2006/relationships/vmlDrawing" Target="../drawings/vmlDrawing5.v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oleObject" Target="../embeddings/oleObject11.bin"/><Relationship Id="rId2" Type="http://schemas.openxmlformats.org/officeDocument/2006/relationships/slideLayout" Target="../slideLayouts/slideLayout2.xml"/><Relationship Id="rId1" Type="http://schemas.openxmlformats.org/officeDocument/2006/relationships/vmlDrawing" Target="../drawings/vmlDrawing6.vml"/><Relationship Id="rId5" Type="http://schemas.openxmlformats.org/officeDocument/2006/relationships/oleObject" Target="../embeddings/oleObject13.bin"/><Relationship Id="rId4" Type="http://schemas.openxmlformats.org/officeDocument/2006/relationships/oleObject" Target="../embeddings/oleObject12.bin"/></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3" Type="http://schemas.openxmlformats.org/officeDocument/2006/relationships/oleObject" Target="../embeddings/oleObject14.bin"/><Relationship Id="rId2" Type="http://schemas.openxmlformats.org/officeDocument/2006/relationships/slideLayout" Target="../slideLayouts/slideLayout2.xml"/><Relationship Id="rId1" Type="http://schemas.openxmlformats.org/officeDocument/2006/relationships/vmlDrawing" Target="../drawings/vmlDrawing7.v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oleObject" Target="../embeddings/oleObject15.bin"/><Relationship Id="rId2" Type="http://schemas.openxmlformats.org/officeDocument/2006/relationships/slideLayout" Target="../slideLayouts/slideLayout2.xml"/><Relationship Id="rId1" Type="http://schemas.openxmlformats.org/officeDocument/2006/relationships/vmlDrawing" Target="../drawings/vmlDrawing8.vml"/></Relationships>
</file>

<file path=ppt/slides/_rels/slide36.xml.rels><?xml version="1.0" encoding="UTF-8" standalone="yes"?>
<Relationships xmlns="http://schemas.openxmlformats.org/package/2006/relationships"><Relationship Id="rId3" Type="http://schemas.openxmlformats.org/officeDocument/2006/relationships/oleObject" Target="../embeddings/oleObject16.bin"/><Relationship Id="rId2" Type="http://schemas.openxmlformats.org/officeDocument/2006/relationships/slideLayout" Target="../slideLayouts/slideLayout2.xml"/><Relationship Id="rId1" Type="http://schemas.openxmlformats.org/officeDocument/2006/relationships/vmlDrawing" Target="../drawings/vmlDrawing9.vml"/><Relationship Id="rId4" Type="http://schemas.openxmlformats.org/officeDocument/2006/relationships/oleObject" Target="../embeddings/oleObject17.bin"/></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786210"/>
          </a:xfrm>
        </p:spPr>
        <p:txBody>
          <a:bodyPr>
            <a:noAutofit/>
          </a:bodyPr>
          <a:lstStyle/>
          <a:p>
            <a:r>
              <a:rPr lang="ru-RU" sz="3200" b="1" u="sng" dirty="0" smtClean="0"/>
              <a:t>Тема лекции</a:t>
            </a:r>
            <a:r>
              <a:rPr lang="ru-RU" sz="3200" b="1" dirty="0" smtClean="0"/>
              <a:t>:</a:t>
            </a:r>
            <a:r>
              <a:rPr lang="ru-RU" sz="3200" dirty="0" smtClean="0"/>
              <a:t> </a:t>
            </a:r>
            <a:r>
              <a:rPr lang="ru-RU" sz="3200" b="1" dirty="0" smtClean="0"/>
              <a:t>Характеристики дискретных сигналов</a:t>
            </a:r>
            <a:endParaRPr lang="ru-RU" sz="3200" b="1" dirty="0"/>
          </a:p>
        </p:txBody>
      </p:sp>
      <p:sp>
        <p:nvSpPr>
          <p:cNvPr id="3" name="Содержимое 2"/>
          <p:cNvSpPr>
            <a:spLocks noGrp="1"/>
          </p:cNvSpPr>
          <p:nvPr>
            <p:ph idx="1"/>
          </p:nvPr>
        </p:nvSpPr>
        <p:spPr>
          <a:xfrm>
            <a:off x="457200" y="2276872"/>
            <a:ext cx="8229600" cy="3849291"/>
          </a:xfrm>
        </p:spPr>
        <p:txBody>
          <a:bodyPr>
            <a:normAutofit fontScale="92500"/>
          </a:bodyPr>
          <a:lstStyle/>
          <a:p>
            <a:r>
              <a:rPr lang="ru-RU" sz="4000" b="1" u="sng" dirty="0" smtClean="0"/>
              <a:t>Учебные вопросы</a:t>
            </a:r>
            <a:r>
              <a:rPr lang="ru-RU" sz="4000" b="1" dirty="0" smtClean="0"/>
              <a:t>:</a:t>
            </a:r>
            <a:r>
              <a:rPr lang="ru-RU" sz="4000" dirty="0" smtClean="0"/>
              <a:t> </a:t>
            </a:r>
          </a:p>
          <a:p>
            <a:r>
              <a:rPr lang="ru-RU" sz="4000" b="1" dirty="0" smtClean="0"/>
              <a:t>1. Основные характеристики дискретных сигналов.</a:t>
            </a:r>
          </a:p>
          <a:p>
            <a:r>
              <a:rPr lang="ru-RU" sz="4000" b="1" dirty="0" smtClean="0"/>
              <a:t>2. Помехи и искажения в каналах связи.</a:t>
            </a:r>
          </a:p>
          <a:p>
            <a:r>
              <a:rPr lang="ru-RU" sz="4000" b="1" dirty="0" smtClean="0"/>
              <a:t>3. Искажения дискретных сигналов. </a:t>
            </a:r>
            <a:endParaRPr lang="ru-RU" b="1" dirty="0" smtClean="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858218"/>
          </a:xfrm>
        </p:spPr>
        <p:txBody>
          <a:bodyPr>
            <a:normAutofit/>
          </a:bodyPr>
          <a:lstStyle/>
          <a:p>
            <a:pPr marL="514350" indent="-514350"/>
            <a:r>
              <a:rPr lang="ru-RU" sz="3200" b="1" dirty="0" smtClean="0"/>
              <a:t>Преобразование к коду передачи</a:t>
            </a:r>
          </a:p>
        </p:txBody>
      </p:sp>
      <p:sp>
        <p:nvSpPr>
          <p:cNvPr id="3" name="Содержимое 2"/>
          <p:cNvSpPr>
            <a:spLocks noGrp="1"/>
          </p:cNvSpPr>
          <p:nvPr>
            <p:ph idx="1"/>
          </p:nvPr>
        </p:nvSpPr>
        <p:spPr>
          <a:xfrm>
            <a:off x="0" y="2276872"/>
            <a:ext cx="9144000" cy="4581128"/>
          </a:xfrm>
        </p:spPr>
        <p:txBody>
          <a:bodyPr/>
          <a:lstStyle/>
          <a:p>
            <a:pPr algn="just">
              <a:buNone/>
            </a:pPr>
            <a:r>
              <a:rPr lang="ru-RU" dirty="0" smtClean="0"/>
              <a:t>	При формировании дискретных сигналов в ряде цифровых систем передачи, модуляция несущего колебания не используется – происходит передача в основной полосе частот, хотя и с применением специальных преобразований </a:t>
            </a:r>
            <a:r>
              <a:rPr lang="ru-RU" b="1" dirty="0" smtClean="0"/>
              <a:t>(</a:t>
            </a:r>
            <a:r>
              <a:rPr lang="ru-RU" b="1" i="1" dirty="0" smtClean="0"/>
              <a:t>преобразования к коду передачи</a:t>
            </a:r>
            <a:r>
              <a:rPr lang="ru-RU" b="1" dirty="0" smtClean="0"/>
              <a:t>). </a:t>
            </a:r>
            <a:r>
              <a:rPr lang="ru-RU" dirty="0" smtClean="0"/>
              <a:t>В этом случае чаще всего используется полярный отличительный признак.</a:t>
            </a:r>
            <a:endParaRPr lang="ru-RU" dirty="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sz="3200" dirty="0" smtClean="0"/>
              <a:t/>
            </a:r>
            <a:br>
              <a:rPr lang="ru-RU" sz="3200" dirty="0" smtClean="0"/>
            </a:br>
            <a:r>
              <a:rPr lang="ru-RU" sz="3200" b="1" dirty="0" smtClean="0"/>
              <a:t>Понятие скважности</a:t>
            </a:r>
            <a:br>
              <a:rPr lang="ru-RU" sz="3200" b="1" dirty="0" smtClean="0"/>
            </a:br>
            <a:endParaRPr lang="ru-RU" sz="3200" b="1" dirty="0"/>
          </a:p>
        </p:txBody>
      </p:sp>
      <p:sp>
        <p:nvSpPr>
          <p:cNvPr id="3" name="Содержимое 2"/>
          <p:cNvSpPr>
            <a:spLocks noGrp="1"/>
          </p:cNvSpPr>
          <p:nvPr>
            <p:ph idx="1"/>
          </p:nvPr>
        </p:nvSpPr>
        <p:spPr>
          <a:xfrm>
            <a:off x="457200" y="1412776"/>
            <a:ext cx="8229600" cy="5040560"/>
          </a:xfrm>
        </p:spPr>
        <p:txBody>
          <a:bodyPr/>
          <a:lstStyle/>
          <a:p>
            <a:pPr>
              <a:buNone/>
            </a:pPr>
            <a:r>
              <a:rPr lang="ru-RU" dirty="0" smtClean="0"/>
              <a:t>	Отношение                   называется </a:t>
            </a:r>
            <a:r>
              <a:rPr lang="ru-RU" b="1" i="1" dirty="0" err="1" smtClean="0"/>
              <a:t>скважно</a:t>
            </a:r>
            <a:r>
              <a:rPr lang="ru-RU" b="1" i="1" dirty="0" smtClean="0"/>
              <a:t>- </a:t>
            </a:r>
            <a:r>
              <a:rPr lang="ru-RU" b="1" i="1" dirty="0" err="1" smtClean="0"/>
              <a:t>стью</a:t>
            </a:r>
            <a:r>
              <a:rPr lang="ru-RU" dirty="0" smtClean="0"/>
              <a:t> импульсной последовательности. Импульсная последовательность сигналов со скважностью равной 2 называется </a:t>
            </a:r>
            <a:r>
              <a:rPr lang="ru-RU" b="1" i="1" dirty="0" smtClean="0"/>
              <a:t>меандро</a:t>
            </a:r>
            <a:r>
              <a:rPr lang="ru-RU" i="1" dirty="0" smtClean="0"/>
              <a:t>м</a:t>
            </a:r>
            <a:r>
              <a:rPr lang="ru-RU" dirty="0" smtClean="0"/>
              <a:t> и играет важную роль в технике связи. Такие сигналы используются при проверках, при вхождении в синхронизм, при анализе систем связи и их элементов. </a:t>
            </a:r>
            <a:endParaRPr lang="ru-RU" dirty="0"/>
          </a:p>
        </p:txBody>
      </p:sp>
      <p:graphicFrame>
        <p:nvGraphicFramePr>
          <p:cNvPr id="1026" name="Object 2"/>
          <p:cNvGraphicFramePr>
            <a:graphicFrameLocks noChangeAspect="1"/>
          </p:cNvGraphicFramePr>
          <p:nvPr/>
        </p:nvGraphicFramePr>
        <p:xfrm>
          <a:off x="3203848" y="1268760"/>
          <a:ext cx="1368152" cy="792088"/>
        </p:xfrm>
        <a:graphic>
          <a:graphicData uri="http://schemas.openxmlformats.org/presentationml/2006/ole">
            <p:oleObj spid="_x0000_s1029" name="Equation" r:id="rId3" imgW="393529" imgH="393529" progId="">
              <p:embed/>
            </p:oleObj>
          </a:graphicData>
        </a:graphic>
      </p:graphicFrame>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fontScale="90000"/>
          </a:bodyPr>
          <a:lstStyle/>
          <a:p>
            <a:r>
              <a:rPr lang="ru-RU" sz="2800" b="1" dirty="0" smtClean="0"/>
              <a:t/>
            </a:r>
            <a:br>
              <a:rPr lang="ru-RU" sz="2800" b="1" dirty="0" smtClean="0"/>
            </a:br>
            <a:r>
              <a:rPr lang="ru-RU" sz="3100" b="1" dirty="0" smtClean="0"/>
              <a:t>Временные характеристики ДС</a:t>
            </a:r>
            <a:r>
              <a:rPr lang="ru-RU" sz="2800" b="1" dirty="0" smtClean="0"/>
              <a:t/>
            </a:r>
            <a:br>
              <a:rPr lang="ru-RU" sz="2800" b="1" dirty="0" smtClean="0"/>
            </a:br>
            <a:endParaRPr lang="ru-RU" sz="2800" b="1" dirty="0"/>
          </a:p>
        </p:txBody>
      </p:sp>
      <p:sp>
        <p:nvSpPr>
          <p:cNvPr id="3" name="Содержимое 2"/>
          <p:cNvSpPr>
            <a:spLocks noGrp="1"/>
          </p:cNvSpPr>
          <p:nvPr>
            <p:ph idx="1"/>
          </p:nvPr>
        </p:nvSpPr>
        <p:spPr>
          <a:xfrm>
            <a:off x="0" y="1268760"/>
            <a:ext cx="9144000" cy="5589239"/>
          </a:xfrm>
        </p:spPr>
        <p:txBody>
          <a:bodyPr>
            <a:normAutofit lnSpcReduction="10000"/>
          </a:bodyPr>
          <a:lstStyle/>
          <a:p>
            <a:r>
              <a:rPr lang="ru-RU" b="1" dirty="0" smtClean="0"/>
              <a:t>1</a:t>
            </a:r>
            <a:r>
              <a:rPr lang="ru-RU" b="1" i="1" dirty="0" smtClean="0"/>
              <a:t>. Длительность импульса </a:t>
            </a:r>
            <a:r>
              <a:rPr lang="ru-RU" b="1" i="1" dirty="0" err="1" smtClean="0"/>
              <a:t>τ</a:t>
            </a:r>
            <a:r>
              <a:rPr lang="ru-RU" b="1" i="1" dirty="0" smtClean="0"/>
              <a:t>;</a:t>
            </a:r>
            <a:endParaRPr lang="ru-RU" dirty="0" smtClean="0"/>
          </a:p>
          <a:p>
            <a:r>
              <a:rPr lang="ru-RU" b="1" dirty="0" smtClean="0"/>
              <a:t>2</a:t>
            </a:r>
            <a:r>
              <a:rPr lang="ru-RU" b="1" i="1" dirty="0" smtClean="0"/>
              <a:t>. Период последовательности импульсов Т;</a:t>
            </a:r>
            <a:endParaRPr lang="ru-RU" dirty="0" smtClean="0"/>
          </a:p>
          <a:p>
            <a:r>
              <a:rPr lang="ru-RU" b="1" dirty="0" smtClean="0"/>
              <a:t>3</a:t>
            </a:r>
            <a:r>
              <a:rPr lang="ru-RU" b="1" i="1" dirty="0" smtClean="0"/>
              <a:t>. Скважность импульсной последовательно- </a:t>
            </a:r>
            <a:r>
              <a:rPr lang="ru-RU" b="1" i="1" dirty="0" err="1" smtClean="0"/>
              <a:t>сти</a:t>
            </a:r>
            <a:r>
              <a:rPr lang="ru-RU" b="1" i="1" dirty="0" smtClean="0"/>
              <a:t> </a:t>
            </a:r>
            <a:r>
              <a:rPr lang="en-US" b="1" i="1" dirty="0" smtClean="0"/>
              <a:t>q</a:t>
            </a:r>
            <a:r>
              <a:rPr lang="ru-RU" b="1" i="1" dirty="0" smtClean="0"/>
              <a:t>.</a:t>
            </a:r>
            <a:endParaRPr lang="ru-RU" dirty="0" smtClean="0"/>
          </a:p>
          <a:p>
            <a:r>
              <a:rPr lang="ru-RU" dirty="0" smtClean="0"/>
              <a:t>Это характеристики идеальных дискретных сигналов. </a:t>
            </a:r>
          </a:p>
          <a:p>
            <a:r>
              <a:rPr lang="ru-RU" dirty="0" smtClean="0"/>
              <a:t>Реальные дискретные сигналы имеют конечную </a:t>
            </a:r>
            <a:r>
              <a:rPr lang="ru-RU" b="1" i="1" dirty="0" smtClean="0"/>
              <a:t>длительность переднего </a:t>
            </a:r>
            <a:r>
              <a:rPr lang="ru-RU" b="1" i="1" dirty="0" err="1" smtClean="0"/>
              <a:t>τ</a:t>
            </a:r>
            <a:r>
              <a:rPr lang="ru-RU" b="1" baseline="-25000" dirty="0" err="1" smtClean="0"/>
              <a:t>пф</a:t>
            </a:r>
            <a:r>
              <a:rPr lang="ru-RU" b="1" dirty="0" err="1" smtClean="0"/>
              <a:t> </a:t>
            </a:r>
            <a:r>
              <a:rPr lang="ru-RU" b="1" dirty="0" smtClean="0"/>
              <a:t>и </a:t>
            </a:r>
            <a:r>
              <a:rPr lang="ru-RU" b="1" i="1" dirty="0" smtClean="0"/>
              <a:t>заднего</a:t>
            </a:r>
            <a:r>
              <a:rPr lang="ru-RU" b="1" dirty="0" smtClean="0"/>
              <a:t> </a:t>
            </a:r>
            <a:r>
              <a:rPr lang="ru-RU" b="1" i="1" dirty="0" err="1" smtClean="0"/>
              <a:t>τ</a:t>
            </a:r>
            <a:r>
              <a:rPr lang="ru-RU" b="1" baseline="-25000" dirty="0" err="1" smtClean="0"/>
              <a:t>зф</a:t>
            </a:r>
            <a:r>
              <a:rPr lang="ru-RU" b="1" dirty="0" err="1" smtClean="0"/>
              <a:t>   </a:t>
            </a:r>
            <a:r>
              <a:rPr lang="ru-RU" b="1" i="1" dirty="0" smtClean="0"/>
              <a:t>фронтов</a:t>
            </a:r>
            <a:r>
              <a:rPr lang="ru-RU" dirty="0" smtClean="0"/>
              <a:t>, которые также используются при их описании.</a:t>
            </a:r>
          </a:p>
          <a:p>
            <a:r>
              <a:rPr lang="ru-RU" dirty="0" smtClean="0"/>
              <a:t> </a:t>
            </a:r>
          </a:p>
          <a:p>
            <a:pPr>
              <a:buNone/>
            </a:pPr>
            <a:endParaRPr lang="ru-RU" dirty="0"/>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210146"/>
          </a:xfrm>
        </p:spPr>
        <p:txBody>
          <a:bodyPr>
            <a:normAutofit fontScale="90000"/>
          </a:bodyPr>
          <a:lstStyle/>
          <a:p>
            <a:r>
              <a:rPr lang="ru-RU" sz="3200" dirty="0" smtClean="0"/>
              <a:t/>
            </a:r>
            <a:br>
              <a:rPr lang="ru-RU" sz="3200" dirty="0" smtClean="0"/>
            </a:br>
            <a:r>
              <a:rPr lang="ru-RU" sz="3200" b="1" dirty="0" smtClean="0"/>
              <a:t>Понятие спектра сигнала</a:t>
            </a:r>
            <a:br>
              <a:rPr lang="ru-RU" sz="3200" b="1" dirty="0" smtClean="0"/>
            </a:br>
            <a:endParaRPr lang="ru-RU" sz="3200" b="1" dirty="0"/>
          </a:p>
        </p:txBody>
      </p:sp>
      <p:sp>
        <p:nvSpPr>
          <p:cNvPr id="3" name="Содержимое 2"/>
          <p:cNvSpPr>
            <a:spLocks noGrp="1"/>
          </p:cNvSpPr>
          <p:nvPr>
            <p:ph idx="1"/>
          </p:nvPr>
        </p:nvSpPr>
        <p:spPr/>
        <p:txBody>
          <a:bodyPr>
            <a:normAutofit fontScale="85000" lnSpcReduction="20000"/>
          </a:bodyPr>
          <a:lstStyle/>
          <a:p>
            <a:pPr algn="just">
              <a:buNone/>
            </a:pPr>
            <a:r>
              <a:rPr lang="ru-RU" b="1" i="1" dirty="0" smtClean="0"/>
              <a:t>	</a:t>
            </a:r>
            <a:r>
              <a:rPr lang="ru-RU" b="1" i="1" u="sng" dirty="0" smtClean="0"/>
              <a:t>Спектральные характеристики</a:t>
            </a:r>
            <a:r>
              <a:rPr lang="ru-RU" dirty="0" smtClean="0"/>
              <a:t> дискретных сигналов связаны с временными известным математическим преобразованием Фурье.</a:t>
            </a:r>
          </a:p>
          <a:p>
            <a:pPr algn="just">
              <a:buNone/>
            </a:pPr>
            <a:r>
              <a:rPr lang="ru-RU" b="1" dirty="0" smtClean="0"/>
              <a:t>	Различают спектр амплитуд и спектр фаз сигнала. </a:t>
            </a:r>
            <a:r>
              <a:rPr lang="ru-RU" dirty="0" smtClean="0"/>
              <a:t>Совокупность амплитуд гармонических составляющих, в виде суммы которых с любой требуемой точностью может быть представлен сигнал, называется </a:t>
            </a:r>
            <a:r>
              <a:rPr lang="ru-RU" b="1" dirty="0" smtClean="0"/>
              <a:t>спектром амплитуд</a:t>
            </a:r>
            <a:r>
              <a:rPr lang="ru-RU" dirty="0" smtClean="0"/>
              <a:t> сигнала. </a:t>
            </a:r>
            <a:r>
              <a:rPr lang="ru-RU" b="1" dirty="0" smtClean="0"/>
              <a:t>Фазовым спект</a:t>
            </a:r>
            <a:r>
              <a:rPr lang="ru-RU" i="1" dirty="0" smtClean="0"/>
              <a:t>ром</a:t>
            </a:r>
            <a:r>
              <a:rPr lang="ru-RU" dirty="0" smtClean="0"/>
              <a:t> называют совокупность начальных фаз </a:t>
            </a:r>
            <a:r>
              <a:rPr lang="ru-RU" b="1" dirty="0" err="1" smtClean="0"/>
              <a:t>ψ</a:t>
            </a:r>
            <a:r>
              <a:rPr lang="en-US" b="1" baseline="-25000" dirty="0" smtClean="0"/>
              <a:t>n</a:t>
            </a:r>
            <a:r>
              <a:rPr lang="ru-RU" dirty="0" smtClean="0"/>
              <a:t>. </a:t>
            </a:r>
            <a:r>
              <a:rPr lang="ru-RU" b="1" i="1" dirty="0" smtClean="0"/>
              <a:t>Амплитудный</a:t>
            </a:r>
            <a:r>
              <a:rPr lang="ru-RU" b="1" dirty="0" smtClean="0"/>
              <a:t> и </a:t>
            </a:r>
            <a:r>
              <a:rPr lang="ru-RU" b="1" i="1" dirty="0" smtClean="0"/>
              <a:t>фазовый спектры</a:t>
            </a:r>
            <a:r>
              <a:rPr lang="ru-RU" dirty="0" smtClean="0"/>
              <a:t> полностью определяют дискретный сигнал в частотной области.</a:t>
            </a:r>
          </a:p>
          <a:p>
            <a:pPr>
              <a:buNone/>
            </a:pPr>
            <a:endParaRPr lang="ru-RU" dirty="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06090"/>
          </a:xfrm>
        </p:spPr>
        <p:txBody>
          <a:bodyPr>
            <a:normAutofit fontScale="90000"/>
          </a:bodyPr>
          <a:lstStyle/>
          <a:p>
            <a:r>
              <a:rPr lang="ru-RU" sz="3200" dirty="0" smtClean="0"/>
              <a:t/>
            </a:r>
            <a:br>
              <a:rPr lang="ru-RU" sz="3200" dirty="0" smtClean="0"/>
            </a:br>
            <a:r>
              <a:rPr lang="ru-RU" sz="3200" b="1" dirty="0" smtClean="0"/>
              <a:t>Спектральные характеристики ДС</a:t>
            </a:r>
            <a:br>
              <a:rPr lang="ru-RU" sz="3200" b="1" dirty="0" smtClean="0"/>
            </a:br>
            <a:endParaRPr lang="ru-RU" sz="3200" b="1" dirty="0"/>
          </a:p>
        </p:txBody>
      </p:sp>
      <p:sp>
        <p:nvSpPr>
          <p:cNvPr id="3" name="Содержимое 2"/>
          <p:cNvSpPr>
            <a:spLocks noGrp="1"/>
          </p:cNvSpPr>
          <p:nvPr>
            <p:ph idx="1"/>
          </p:nvPr>
        </p:nvSpPr>
        <p:spPr>
          <a:xfrm>
            <a:off x="0" y="1052736"/>
            <a:ext cx="9144000" cy="5805264"/>
          </a:xfrm>
        </p:spPr>
        <p:txBody>
          <a:bodyPr/>
          <a:lstStyle/>
          <a:p>
            <a:pPr lvl="0"/>
            <a:r>
              <a:rPr lang="ru-RU" b="1" i="1" dirty="0" smtClean="0"/>
              <a:t>Основная частота «телеграфирования»</a:t>
            </a:r>
            <a:r>
              <a:rPr lang="ru-RU" dirty="0" smtClean="0"/>
              <a:t> - это частота первой гармоники сигнала </a:t>
            </a:r>
          </a:p>
          <a:p>
            <a:pPr lvl="0"/>
            <a:r>
              <a:rPr lang="ru-RU" b="1" dirty="0" smtClean="0"/>
              <a:t>Величина </a:t>
            </a:r>
            <a:r>
              <a:rPr lang="ru-RU" b="1" i="1" dirty="0" smtClean="0"/>
              <a:t>постоянной составляющей</a:t>
            </a:r>
            <a:r>
              <a:rPr lang="ru-RU" dirty="0" smtClean="0"/>
              <a:t>  </a:t>
            </a:r>
          </a:p>
          <a:p>
            <a:pPr lvl="0"/>
            <a:r>
              <a:rPr lang="ru-RU" dirty="0" smtClean="0"/>
              <a:t>Величина или </a:t>
            </a:r>
            <a:r>
              <a:rPr lang="ru-RU" b="1" i="1" dirty="0" smtClean="0"/>
              <a:t>ширина</a:t>
            </a:r>
            <a:r>
              <a:rPr lang="ru-RU" b="1" dirty="0" smtClean="0"/>
              <a:t> </a:t>
            </a:r>
            <a:r>
              <a:rPr lang="ru-RU" b="1" i="1" dirty="0" smtClean="0"/>
              <a:t>первого лепестка</a:t>
            </a:r>
            <a:r>
              <a:rPr lang="ru-RU" b="1" dirty="0" smtClean="0"/>
              <a:t> </a:t>
            </a:r>
            <a:r>
              <a:rPr lang="ru-RU" b="1" i="1" dirty="0" smtClean="0"/>
              <a:t>огибающей</a:t>
            </a:r>
            <a:r>
              <a:rPr lang="ru-RU" b="1" dirty="0" smtClean="0"/>
              <a:t> амплитудного спектра </a:t>
            </a:r>
            <a:endParaRPr lang="ru-RU" dirty="0" smtClean="0"/>
          </a:p>
          <a:p>
            <a:pPr lvl="0"/>
            <a:r>
              <a:rPr lang="ru-RU" b="1" i="1" dirty="0" smtClean="0"/>
              <a:t>Число дискретных гармонических</a:t>
            </a:r>
            <a:r>
              <a:rPr lang="ru-RU" dirty="0" smtClean="0"/>
              <a:t> составляю- </a:t>
            </a:r>
            <a:r>
              <a:rPr lang="ru-RU" dirty="0" err="1" smtClean="0"/>
              <a:t>щих</a:t>
            </a:r>
            <a:r>
              <a:rPr lang="ru-RU" dirty="0" smtClean="0"/>
              <a:t> в первом лепестке огибающей, которое равно </a:t>
            </a:r>
            <a:r>
              <a:rPr lang="en-US" b="1" i="1" dirty="0" smtClean="0"/>
              <a:t>q</a:t>
            </a:r>
            <a:r>
              <a:rPr lang="ru-RU" b="1" dirty="0" smtClean="0"/>
              <a:t> –1</a:t>
            </a:r>
            <a:r>
              <a:rPr lang="ru-RU" dirty="0" smtClean="0"/>
              <a:t>.</a:t>
            </a:r>
          </a:p>
          <a:p>
            <a:pPr>
              <a:buNone/>
            </a:pPr>
            <a:endParaRPr lang="ru-RU" dirty="0"/>
          </a:p>
        </p:txBody>
      </p:sp>
      <p:graphicFrame>
        <p:nvGraphicFramePr>
          <p:cNvPr id="2050" name="Object 2"/>
          <p:cNvGraphicFramePr>
            <a:graphicFrameLocks noChangeAspect="1"/>
          </p:cNvGraphicFramePr>
          <p:nvPr/>
        </p:nvGraphicFramePr>
        <p:xfrm>
          <a:off x="6588224" y="1556792"/>
          <a:ext cx="2304256" cy="648072"/>
        </p:xfrm>
        <a:graphic>
          <a:graphicData uri="http://schemas.openxmlformats.org/presentationml/2006/ole">
            <p:oleObj spid="_x0000_s2059" name="Equation" r:id="rId3" imgW="799753" imgH="393529" progId="">
              <p:embed/>
            </p:oleObj>
          </a:graphicData>
        </a:graphic>
      </p:graphicFrame>
      <p:graphicFrame>
        <p:nvGraphicFramePr>
          <p:cNvPr id="2051" name="Object 3"/>
          <p:cNvGraphicFramePr>
            <a:graphicFrameLocks noChangeAspect="1"/>
          </p:cNvGraphicFramePr>
          <p:nvPr/>
        </p:nvGraphicFramePr>
        <p:xfrm>
          <a:off x="7524328" y="2132856"/>
          <a:ext cx="1008112" cy="720080"/>
        </p:xfrm>
        <a:graphic>
          <a:graphicData uri="http://schemas.openxmlformats.org/presentationml/2006/ole">
            <p:oleObj spid="_x0000_s2060" name="Equation" r:id="rId4" imgW="508000" imgH="431800" progId="">
              <p:embed/>
            </p:oleObj>
          </a:graphicData>
        </a:graphic>
      </p:graphicFrame>
      <p:graphicFrame>
        <p:nvGraphicFramePr>
          <p:cNvPr id="2052" name="Object 4"/>
          <p:cNvGraphicFramePr>
            <a:graphicFrameLocks noChangeAspect="1"/>
          </p:cNvGraphicFramePr>
          <p:nvPr/>
        </p:nvGraphicFramePr>
        <p:xfrm>
          <a:off x="6948264" y="3212976"/>
          <a:ext cx="1368152" cy="648072"/>
        </p:xfrm>
        <a:graphic>
          <a:graphicData uri="http://schemas.openxmlformats.org/presentationml/2006/ole">
            <p:oleObj spid="_x0000_s2061" name="Equation" r:id="rId5" imgW="495085" imgH="393529" progId="">
              <p:embed/>
            </p:oleObj>
          </a:graphicData>
        </a:graphic>
      </p:graphicFrame>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fontScale="90000"/>
          </a:bodyPr>
          <a:lstStyle/>
          <a:p>
            <a:r>
              <a:rPr lang="ru-RU" sz="3200" dirty="0" smtClean="0"/>
              <a:t/>
            </a:r>
            <a:br>
              <a:rPr lang="ru-RU" sz="3200" dirty="0" smtClean="0"/>
            </a:br>
            <a:r>
              <a:rPr lang="ru-RU" sz="3200" b="1" dirty="0" smtClean="0"/>
              <a:t>Эффективная полоса частот</a:t>
            </a:r>
            <a:br>
              <a:rPr lang="ru-RU" sz="3200" b="1" dirty="0" smtClean="0"/>
            </a:br>
            <a:endParaRPr lang="ru-RU" sz="3200" b="1" dirty="0"/>
          </a:p>
        </p:txBody>
      </p:sp>
      <p:sp>
        <p:nvSpPr>
          <p:cNvPr id="3" name="Содержимое 2"/>
          <p:cNvSpPr>
            <a:spLocks noGrp="1"/>
          </p:cNvSpPr>
          <p:nvPr>
            <p:ph idx="1"/>
          </p:nvPr>
        </p:nvSpPr>
        <p:spPr>
          <a:xfrm>
            <a:off x="0" y="980728"/>
            <a:ext cx="9144000" cy="5877272"/>
          </a:xfrm>
        </p:spPr>
        <p:txBody>
          <a:bodyPr>
            <a:normAutofit fontScale="62500" lnSpcReduction="20000"/>
          </a:bodyPr>
          <a:lstStyle/>
          <a:p>
            <a:r>
              <a:rPr lang="ru-RU" dirty="0" smtClean="0"/>
              <a:t>С последними двумя характеристиками связано очень важное в теории и практике связи понятие </a:t>
            </a:r>
            <a:r>
              <a:rPr lang="ru-RU" b="1" i="1" dirty="0" smtClean="0"/>
              <a:t>ширины полосы спектра</a:t>
            </a:r>
            <a:r>
              <a:rPr lang="ru-RU" dirty="0" smtClean="0"/>
              <a:t> дискретного сигнала. Частотный спектр дискретного сигнала бесконечен. Следовательно, для неискаженной передачи такого сигнала требуется линия или канал связи с бесконечно широкой полосой пропускания, в то время как реальные системы связи имеют полосы пропускания, ширина которых ограничена. Это противоречие разрешается достаточно просто, если иметь в виду, что нет необходимости передавать по линии связи импульсы идеальной формы. В дискретных двоичных каналах достаточно зафиксировать факт наличия или отсутствия импульса. А это, в свою очередь, позволяет организовать связь в линиях и каналах связи с конечной полосой пропускания.</a:t>
            </a:r>
          </a:p>
          <a:p>
            <a:r>
              <a:rPr lang="ru-RU" dirty="0" smtClean="0"/>
              <a:t>Теоретические и экспериментальные исследования показали, что для надёжной регистрации дискретного сигнала достаточна полоса пропускания канала с верхней граничной </a:t>
            </a:r>
            <a:r>
              <a:rPr lang="ru-RU" smtClean="0"/>
              <a:t>частотй:  </a:t>
            </a:r>
            <a:endParaRPr lang="ru-RU" dirty="0" smtClean="0"/>
          </a:p>
          <a:p>
            <a:endParaRPr lang="ru-RU" dirty="0" smtClean="0"/>
          </a:p>
          <a:p>
            <a:r>
              <a:rPr lang="ru-RU" dirty="0" smtClean="0"/>
              <a:t>В такой полосе сосредоточено до 88 % энергии сигнала. Такую полосу частот, занимаемую спектром сигнала, называют </a:t>
            </a:r>
            <a:r>
              <a:rPr lang="ru-RU" b="1" i="1" dirty="0" smtClean="0"/>
              <a:t>эффективной полосой</a:t>
            </a:r>
            <a:r>
              <a:rPr lang="ru-RU" dirty="0" smtClean="0"/>
              <a:t>.</a:t>
            </a:r>
          </a:p>
          <a:p>
            <a:r>
              <a:rPr lang="ru-RU" dirty="0" smtClean="0"/>
              <a:t>Таким образом, при определении ширины полосы спектра реального дискретного сигнала, используется «энергетический подход».</a:t>
            </a:r>
          </a:p>
          <a:p>
            <a:pPr>
              <a:buNone/>
            </a:pPr>
            <a:endParaRPr lang="ru-RU" dirty="0"/>
          </a:p>
        </p:txBody>
      </p:sp>
      <p:graphicFrame>
        <p:nvGraphicFramePr>
          <p:cNvPr id="3074" name="Object 2"/>
          <p:cNvGraphicFramePr>
            <a:graphicFrameLocks noChangeAspect="1"/>
          </p:cNvGraphicFramePr>
          <p:nvPr/>
        </p:nvGraphicFramePr>
        <p:xfrm>
          <a:off x="4644008" y="4293096"/>
          <a:ext cx="1440160" cy="504056"/>
        </p:xfrm>
        <a:graphic>
          <a:graphicData uri="http://schemas.openxmlformats.org/presentationml/2006/ole">
            <p:oleObj spid="_x0000_s3077" name="Equation" r:id="rId3" imgW="672808" imgH="393529" progId="">
              <p:embed/>
            </p:oleObj>
          </a:graphicData>
        </a:graphic>
      </p:graphicFrame>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fontScale="90000"/>
          </a:bodyPr>
          <a:lstStyle/>
          <a:p>
            <a:r>
              <a:rPr lang="ru-RU" sz="3200" b="1" dirty="0" smtClean="0"/>
              <a:t>Закономерности спектра дискретного сигнала</a:t>
            </a:r>
            <a:endParaRPr lang="ru-RU" sz="3200" b="1" dirty="0"/>
          </a:p>
        </p:txBody>
      </p:sp>
      <p:sp>
        <p:nvSpPr>
          <p:cNvPr id="3" name="Содержимое 2"/>
          <p:cNvSpPr>
            <a:spLocks noGrp="1"/>
          </p:cNvSpPr>
          <p:nvPr>
            <p:ph idx="1"/>
          </p:nvPr>
        </p:nvSpPr>
        <p:spPr>
          <a:xfrm>
            <a:off x="0" y="1196752"/>
            <a:ext cx="9144000" cy="5661248"/>
          </a:xfrm>
        </p:spPr>
        <p:txBody>
          <a:bodyPr>
            <a:normAutofit fontScale="85000" lnSpcReduction="10000"/>
          </a:bodyPr>
          <a:lstStyle/>
          <a:p>
            <a:r>
              <a:rPr lang="ru-RU" dirty="0" smtClean="0"/>
              <a:t>1. Частотный спектр дискретных сигналов бесконечен, однако основная доля мощности спектральных составляющих дискретных сигналов лежит в эффективной полосе и может достигать 88 %;</a:t>
            </a:r>
          </a:p>
          <a:p>
            <a:r>
              <a:rPr lang="ru-RU" dirty="0" smtClean="0"/>
              <a:t>2. Огибающая амплитуд спектра носит лепестковый характер, лепестки спектра ограничиваются частотами, кратными  </a:t>
            </a:r>
          </a:p>
          <a:p>
            <a:r>
              <a:rPr lang="ru-RU" dirty="0" smtClean="0"/>
              <a:t>3. Амплитуды спектральных составляющих с увеличением номера гармоники уменьшаются, постоянная составляющая равна:  </a:t>
            </a:r>
          </a:p>
          <a:p>
            <a:r>
              <a:rPr lang="ru-RU" dirty="0" smtClean="0"/>
              <a:t>4. Частоты спектральных составляющих кратны основной частоте повторения импульсов           , причем в основной полосе от нуля до              располагаются  </a:t>
            </a:r>
            <a:r>
              <a:rPr lang="en-US" b="1" dirty="0" smtClean="0"/>
              <a:t>q</a:t>
            </a:r>
            <a:r>
              <a:rPr lang="ru-RU" b="1" dirty="0" smtClean="0"/>
              <a:t>-1</a:t>
            </a:r>
            <a:r>
              <a:rPr lang="ru-RU" dirty="0" smtClean="0"/>
              <a:t> гармоника.</a:t>
            </a:r>
          </a:p>
          <a:p>
            <a:pPr>
              <a:buNone/>
            </a:pPr>
            <a:endParaRPr lang="ru-RU" dirty="0"/>
          </a:p>
        </p:txBody>
      </p:sp>
      <p:graphicFrame>
        <p:nvGraphicFramePr>
          <p:cNvPr id="4100" name="Object 4"/>
          <p:cNvGraphicFramePr>
            <a:graphicFrameLocks noChangeAspect="1"/>
          </p:cNvGraphicFramePr>
          <p:nvPr/>
        </p:nvGraphicFramePr>
        <p:xfrm>
          <a:off x="2195736" y="3501008"/>
          <a:ext cx="360040" cy="576064"/>
        </p:xfrm>
        <a:graphic>
          <a:graphicData uri="http://schemas.openxmlformats.org/presentationml/2006/ole">
            <p:oleObj spid="_x0000_s4112" name="Equation" r:id="rId3" imgW="139639" imgH="393529" progId="">
              <p:embed/>
            </p:oleObj>
          </a:graphicData>
        </a:graphic>
      </p:graphicFrame>
      <p:graphicFrame>
        <p:nvGraphicFramePr>
          <p:cNvPr id="4101" name="Object 5"/>
          <p:cNvGraphicFramePr>
            <a:graphicFrameLocks noChangeAspect="1"/>
          </p:cNvGraphicFramePr>
          <p:nvPr/>
        </p:nvGraphicFramePr>
        <p:xfrm>
          <a:off x="3707904" y="4725144"/>
          <a:ext cx="1008112" cy="504056"/>
        </p:xfrm>
        <a:graphic>
          <a:graphicData uri="http://schemas.openxmlformats.org/presentationml/2006/ole">
            <p:oleObj spid="_x0000_s4113" name="Equation" r:id="rId4" imgW="508000" imgH="419100" progId="">
              <p:embed/>
            </p:oleObj>
          </a:graphicData>
        </a:graphic>
      </p:graphicFrame>
      <p:graphicFrame>
        <p:nvGraphicFramePr>
          <p:cNvPr id="4102" name="Object 6"/>
          <p:cNvGraphicFramePr>
            <a:graphicFrameLocks noChangeAspect="1"/>
          </p:cNvGraphicFramePr>
          <p:nvPr/>
        </p:nvGraphicFramePr>
        <p:xfrm>
          <a:off x="5148064" y="5589240"/>
          <a:ext cx="660524" cy="393700"/>
        </p:xfrm>
        <a:graphic>
          <a:graphicData uri="http://schemas.openxmlformats.org/presentationml/2006/ole">
            <p:oleObj spid="_x0000_s4114" name="Equation" r:id="rId5" imgW="444307" imgH="393529" progId="">
              <p:embed/>
            </p:oleObj>
          </a:graphicData>
        </a:graphic>
      </p:graphicFrame>
      <p:graphicFrame>
        <p:nvGraphicFramePr>
          <p:cNvPr id="4103" name="Object 7"/>
          <p:cNvGraphicFramePr>
            <a:graphicFrameLocks noChangeAspect="1"/>
          </p:cNvGraphicFramePr>
          <p:nvPr/>
        </p:nvGraphicFramePr>
        <p:xfrm>
          <a:off x="3347864" y="5949280"/>
          <a:ext cx="432048" cy="537716"/>
        </p:xfrm>
        <a:graphic>
          <a:graphicData uri="http://schemas.openxmlformats.org/presentationml/2006/ole">
            <p:oleObj spid="_x0000_s4115" name="Equation" r:id="rId6" imgW="139639" imgH="393529" progId="">
              <p:embed/>
            </p:oleObj>
          </a:graphicData>
        </a:graphic>
      </p:graphicFrame>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fontScale="90000"/>
          </a:bodyPr>
          <a:lstStyle/>
          <a:p>
            <a:r>
              <a:rPr lang="ru-RU" sz="3200" dirty="0" smtClean="0"/>
              <a:t/>
            </a:r>
            <a:br>
              <a:rPr lang="ru-RU" sz="3200" dirty="0" smtClean="0"/>
            </a:br>
            <a:r>
              <a:rPr lang="ru-RU" sz="3200" b="1" dirty="0" smtClean="0"/>
              <a:t>Скорость телеграфирования</a:t>
            </a:r>
            <a:br>
              <a:rPr lang="ru-RU" sz="3200" b="1" dirty="0" smtClean="0"/>
            </a:br>
            <a:endParaRPr lang="ru-RU" sz="3200" b="1" dirty="0"/>
          </a:p>
        </p:txBody>
      </p:sp>
      <p:sp>
        <p:nvSpPr>
          <p:cNvPr id="3" name="Содержимое 2"/>
          <p:cNvSpPr>
            <a:spLocks noGrp="1"/>
          </p:cNvSpPr>
          <p:nvPr>
            <p:ph idx="1"/>
          </p:nvPr>
        </p:nvSpPr>
        <p:spPr>
          <a:xfrm>
            <a:off x="457200" y="1052736"/>
            <a:ext cx="8229600" cy="5400600"/>
          </a:xfrm>
        </p:spPr>
        <p:txBody>
          <a:bodyPr>
            <a:normAutofit fontScale="77500" lnSpcReduction="20000"/>
          </a:bodyPr>
          <a:lstStyle/>
          <a:p>
            <a:r>
              <a:rPr lang="ru-RU" b="1" dirty="0" smtClean="0"/>
              <a:t>Под </a:t>
            </a:r>
            <a:r>
              <a:rPr lang="ru-RU" b="1" i="1" dirty="0" smtClean="0"/>
              <a:t>технической скоростью передачи</a:t>
            </a:r>
            <a:r>
              <a:rPr lang="ru-RU" dirty="0" smtClean="0"/>
              <a:t> дискретных сигналов понимают количество элементарных символов, передаваемых в одну секунду. В телеграфии используется синонимичный термин – </a:t>
            </a:r>
            <a:r>
              <a:rPr lang="ru-RU" b="1" i="1" dirty="0" smtClean="0"/>
              <a:t>скорость телеграфирования</a:t>
            </a:r>
            <a:r>
              <a:rPr lang="ru-RU" b="1" dirty="0" smtClean="0"/>
              <a:t>. </a:t>
            </a:r>
            <a:endParaRPr lang="ru-RU" dirty="0" smtClean="0"/>
          </a:p>
          <a:p>
            <a:r>
              <a:rPr lang="ru-RU" dirty="0" smtClean="0"/>
              <a:t>Единицей измерения технической скорости передачи является Бод. Одному Боду соответствует скорость передачи, при которой в 1 сек передается 1 импульс:</a:t>
            </a:r>
          </a:p>
          <a:p>
            <a:endParaRPr lang="ru-RU" dirty="0" smtClean="0"/>
          </a:p>
          <a:p>
            <a:endParaRPr lang="ru-RU" dirty="0" smtClean="0"/>
          </a:p>
          <a:p>
            <a:r>
              <a:rPr lang="ru-RU" dirty="0" smtClean="0"/>
              <a:t> </a:t>
            </a:r>
            <a:r>
              <a:rPr lang="ru-RU" b="1" dirty="0" smtClean="0"/>
              <a:t>Информационная скорость</a:t>
            </a:r>
            <a:r>
              <a:rPr lang="ru-RU" dirty="0" smtClean="0"/>
              <a:t> измеряется в бит/сек и численно равна количеству единиц информации, передаваемых в секунду. </a:t>
            </a:r>
          </a:p>
          <a:p>
            <a:r>
              <a:rPr lang="ru-RU" b="1" dirty="0" smtClean="0"/>
              <a:t>При передаче дискретных сигналов двоичным </a:t>
            </a:r>
            <a:r>
              <a:rPr lang="ru-RU" b="1" dirty="0" err="1" smtClean="0"/>
              <a:t>безизбыточным</a:t>
            </a:r>
            <a:r>
              <a:rPr lang="ru-RU" b="1" dirty="0" smtClean="0"/>
              <a:t> кодом </a:t>
            </a:r>
            <a:r>
              <a:rPr lang="ru-RU" b="1" i="1" dirty="0" smtClean="0"/>
              <a:t>техническая и информационная скорости </a:t>
            </a:r>
            <a:r>
              <a:rPr lang="ru-RU" b="1" dirty="0" smtClean="0"/>
              <a:t>численно равны.</a:t>
            </a:r>
            <a:endParaRPr lang="ru-RU" dirty="0" smtClean="0"/>
          </a:p>
          <a:p>
            <a:pPr>
              <a:buNone/>
            </a:pPr>
            <a:endParaRPr lang="ru-RU" dirty="0"/>
          </a:p>
        </p:txBody>
      </p:sp>
      <p:graphicFrame>
        <p:nvGraphicFramePr>
          <p:cNvPr id="5122" name="Object 2"/>
          <p:cNvGraphicFramePr>
            <a:graphicFrameLocks noChangeAspect="1"/>
          </p:cNvGraphicFramePr>
          <p:nvPr/>
        </p:nvGraphicFramePr>
        <p:xfrm>
          <a:off x="3707904" y="3645024"/>
          <a:ext cx="1152128" cy="720080"/>
        </p:xfrm>
        <a:graphic>
          <a:graphicData uri="http://schemas.openxmlformats.org/presentationml/2006/ole">
            <p:oleObj spid="_x0000_s5125" name="Equation" r:id="rId3" imgW="393529" imgH="393529" progId="">
              <p:embed/>
            </p:oleObj>
          </a:graphicData>
        </a:graphic>
      </p:graphicFrame>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282154"/>
          </a:xfrm>
        </p:spPr>
        <p:txBody>
          <a:bodyPr>
            <a:normAutofit/>
          </a:bodyPr>
          <a:lstStyle/>
          <a:p>
            <a:r>
              <a:rPr lang="ru-RU" sz="3200" b="1" dirty="0" smtClean="0"/>
              <a:t>Многозначное кодирование</a:t>
            </a:r>
            <a:endParaRPr lang="ru-RU" sz="3200" b="1" dirty="0"/>
          </a:p>
        </p:txBody>
      </p:sp>
      <p:sp>
        <p:nvSpPr>
          <p:cNvPr id="3" name="Содержимое 2"/>
          <p:cNvSpPr>
            <a:spLocks noGrp="1"/>
          </p:cNvSpPr>
          <p:nvPr>
            <p:ph idx="1"/>
          </p:nvPr>
        </p:nvSpPr>
        <p:spPr>
          <a:xfrm>
            <a:off x="323528" y="1700808"/>
            <a:ext cx="8363272" cy="4425355"/>
          </a:xfrm>
        </p:spPr>
        <p:txBody>
          <a:bodyPr>
            <a:normAutofit lnSpcReduction="10000"/>
          </a:bodyPr>
          <a:lstStyle/>
          <a:p>
            <a:pPr algn="just">
              <a:buNone/>
            </a:pPr>
            <a:r>
              <a:rPr lang="ru-RU" dirty="0" smtClean="0"/>
              <a:t>	При использовании многозначного кодирования , значение информационной скорости вырастает в </a:t>
            </a:r>
            <a:r>
              <a:rPr lang="en-US" dirty="0" smtClean="0"/>
              <a:t>log </a:t>
            </a:r>
            <a:r>
              <a:rPr lang="ru-RU" baseline="-25000" dirty="0" smtClean="0"/>
              <a:t>2 </a:t>
            </a:r>
            <a:r>
              <a:rPr lang="en-US" dirty="0" smtClean="0"/>
              <a:t>m</a:t>
            </a:r>
            <a:r>
              <a:rPr lang="ru-RU" dirty="0" smtClean="0"/>
              <a:t>  раз, где  </a:t>
            </a:r>
            <a:r>
              <a:rPr lang="en-US" dirty="0" smtClean="0"/>
              <a:t>m</a:t>
            </a:r>
            <a:r>
              <a:rPr lang="ru-RU" dirty="0" smtClean="0"/>
              <a:t> – основание системы счисления. Кроме того, при использовании помехоустойчивого избыточного кодирования передаваемых сообщений информационная скорость в двоичном канале меньше технической скорости.</a:t>
            </a:r>
          </a:p>
          <a:p>
            <a:pPr>
              <a:buNone/>
            </a:pPr>
            <a:endParaRPr lang="ru-RU"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562074"/>
          </a:xfrm>
        </p:spPr>
        <p:txBody>
          <a:bodyPr>
            <a:normAutofit/>
          </a:bodyPr>
          <a:lstStyle/>
          <a:p>
            <a:r>
              <a:rPr lang="ru-RU" sz="2400" b="1" dirty="0" smtClean="0"/>
              <a:t>Предел Найквиста</a:t>
            </a:r>
            <a:endParaRPr lang="ru-RU" sz="2400" b="1" dirty="0"/>
          </a:p>
        </p:txBody>
      </p:sp>
      <p:sp>
        <p:nvSpPr>
          <p:cNvPr id="3" name="Содержимое 2"/>
          <p:cNvSpPr>
            <a:spLocks noGrp="1"/>
          </p:cNvSpPr>
          <p:nvPr>
            <p:ph idx="1"/>
          </p:nvPr>
        </p:nvSpPr>
        <p:spPr>
          <a:xfrm>
            <a:off x="0" y="836712"/>
            <a:ext cx="9144000" cy="6021288"/>
          </a:xfrm>
        </p:spPr>
        <p:txBody>
          <a:bodyPr>
            <a:normAutofit fontScale="70000" lnSpcReduction="20000"/>
          </a:bodyPr>
          <a:lstStyle/>
          <a:p>
            <a:r>
              <a:rPr lang="ru-RU" b="1" dirty="0" smtClean="0"/>
              <a:t>Существует зависимость между </a:t>
            </a:r>
            <a:r>
              <a:rPr lang="ru-RU" b="1" i="1" dirty="0" smtClean="0"/>
              <a:t>скоростью передачи</a:t>
            </a:r>
            <a:r>
              <a:rPr lang="ru-RU" b="1" dirty="0" smtClean="0"/>
              <a:t> дискретных сигналов и </a:t>
            </a:r>
            <a:r>
              <a:rPr lang="ru-RU" b="1" i="1" dirty="0" smtClean="0"/>
              <a:t>шириной полосы пропускания</a:t>
            </a:r>
            <a:r>
              <a:rPr lang="ru-RU" b="1" dirty="0" smtClean="0"/>
              <a:t> используемого канала связи.  </a:t>
            </a:r>
            <a:endParaRPr lang="ru-RU" dirty="0" smtClean="0"/>
          </a:p>
          <a:p>
            <a:r>
              <a:rPr lang="ru-RU" dirty="0" smtClean="0"/>
              <a:t>Самым информативным дискретным сигналом является сигнал со скважностью 2, поскольку за период передается два технических импульса и дальнейшее увеличение информативности возможно только за счет уменьшения длительности импульса. Это же приведет к увеличению ширины полосы спектра сигнала, которая фиксирована в наших рассуждениях полосой пропускания канала. При этом минимальная полоса пропускания для такого сигнала будет              .                   В этом случае в полосу пропускания канала попадают постоянная составляющая и первая гармоника.</a:t>
            </a:r>
          </a:p>
          <a:p>
            <a:r>
              <a:rPr lang="ru-RU" dirty="0" smtClean="0"/>
              <a:t>Из ТЭРЦ известно, что минимальная длительность импульса численно равна длительности переднего (или заднего) фронта. А величина переднего фронта определяется половиной периода максимальной частоты в спектре сигнала. Тогда   </a:t>
            </a:r>
          </a:p>
          <a:p>
            <a:endParaRPr lang="ru-RU" dirty="0" smtClean="0"/>
          </a:p>
          <a:p>
            <a:r>
              <a:rPr lang="ru-RU" dirty="0" smtClean="0"/>
              <a:t>В этом случае по определению   </a:t>
            </a:r>
          </a:p>
          <a:p>
            <a:endParaRPr lang="ru-RU" dirty="0" smtClean="0"/>
          </a:p>
          <a:p>
            <a:endParaRPr lang="ru-RU" dirty="0" smtClean="0"/>
          </a:p>
          <a:p>
            <a:pPr>
              <a:buNone/>
            </a:pPr>
            <a:endParaRPr lang="ru-RU" dirty="0"/>
          </a:p>
        </p:txBody>
      </p:sp>
      <p:graphicFrame>
        <p:nvGraphicFramePr>
          <p:cNvPr id="6146" name="Object 2"/>
          <p:cNvGraphicFramePr>
            <a:graphicFrameLocks noChangeAspect="1"/>
          </p:cNvGraphicFramePr>
          <p:nvPr/>
        </p:nvGraphicFramePr>
        <p:xfrm>
          <a:off x="7740352" y="3212976"/>
          <a:ext cx="1224136" cy="465708"/>
        </p:xfrm>
        <a:graphic>
          <a:graphicData uri="http://schemas.openxmlformats.org/presentationml/2006/ole">
            <p:oleObj spid="_x0000_s6155" name="Equation" r:id="rId3" imgW="990170" imgH="393529" progId="">
              <p:embed/>
            </p:oleObj>
          </a:graphicData>
        </a:graphic>
      </p:graphicFrame>
      <p:graphicFrame>
        <p:nvGraphicFramePr>
          <p:cNvPr id="6147" name="Object 3"/>
          <p:cNvGraphicFramePr>
            <a:graphicFrameLocks noChangeAspect="1"/>
          </p:cNvGraphicFramePr>
          <p:nvPr/>
        </p:nvGraphicFramePr>
        <p:xfrm>
          <a:off x="4427984" y="4941168"/>
          <a:ext cx="2304256" cy="720080"/>
        </p:xfrm>
        <a:graphic>
          <a:graphicData uri="http://schemas.openxmlformats.org/presentationml/2006/ole">
            <p:oleObj spid="_x0000_s6156" name="Equation" r:id="rId4" imgW="1358310" imgH="431613" progId="">
              <p:embed/>
            </p:oleObj>
          </a:graphicData>
        </a:graphic>
      </p:graphicFrame>
      <p:graphicFrame>
        <p:nvGraphicFramePr>
          <p:cNvPr id="6148" name="Object 4"/>
          <p:cNvGraphicFramePr>
            <a:graphicFrameLocks noChangeAspect="1"/>
          </p:cNvGraphicFramePr>
          <p:nvPr/>
        </p:nvGraphicFramePr>
        <p:xfrm>
          <a:off x="4644008" y="5733256"/>
          <a:ext cx="2016224" cy="681732"/>
        </p:xfrm>
        <a:graphic>
          <a:graphicData uri="http://schemas.openxmlformats.org/presentationml/2006/ole">
            <p:oleObj spid="_x0000_s6157" name="Equation" r:id="rId5" imgW="1028254" imgH="393529" progId="">
              <p:embed/>
            </p:oleObj>
          </a:graphicData>
        </a:graphic>
      </p:graphicFrame>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Заголовок 1"/>
          <p:cNvSpPr>
            <a:spLocks noGrp="1"/>
          </p:cNvSpPr>
          <p:nvPr>
            <p:ph type="title" idx="4294967295"/>
          </p:nvPr>
        </p:nvSpPr>
        <p:spPr>
          <a:xfrm>
            <a:off x="457200" y="274638"/>
            <a:ext cx="8229600" cy="1477962"/>
          </a:xfrm>
        </p:spPr>
        <p:txBody>
          <a:bodyPr/>
          <a:lstStyle/>
          <a:p>
            <a:pPr eaLnBrk="1" hangingPunct="1"/>
            <a:r>
              <a:rPr lang="ru-RU" sz="3200" b="1" smtClean="0"/>
              <a:t>ЛИТЕРАТУРА</a:t>
            </a:r>
            <a:endParaRPr lang="ru-RU" sz="3200" smtClean="0"/>
          </a:p>
        </p:txBody>
      </p:sp>
      <p:sp>
        <p:nvSpPr>
          <p:cNvPr id="3" name="Содержимое 2"/>
          <p:cNvSpPr>
            <a:spLocks noGrp="1"/>
          </p:cNvSpPr>
          <p:nvPr>
            <p:ph idx="4294967295"/>
          </p:nvPr>
        </p:nvSpPr>
        <p:spPr>
          <a:xfrm>
            <a:off x="152400" y="1447800"/>
            <a:ext cx="8839200" cy="5257800"/>
          </a:xfrm>
        </p:spPr>
        <p:txBody>
          <a:bodyPr>
            <a:normAutofit fontScale="92500" lnSpcReduction="20000"/>
          </a:bodyPr>
          <a:lstStyle/>
          <a:p>
            <a:pPr>
              <a:defRPr/>
            </a:pPr>
            <a:r>
              <a:rPr lang="ru-RU" dirty="0" smtClean="0"/>
              <a:t>1.</a:t>
            </a:r>
            <a:r>
              <a:rPr lang="ru-RU" b="1" dirty="0" smtClean="0"/>
              <a:t> </a:t>
            </a:r>
            <a:r>
              <a:rPr lang="ru-RU" dirty="0" smtClean="0"/>
              <a:t>Телекоммуникационные системы и сети: учеб. пособие для вузов и колледжей: в 3 т., Т.1.: Современные технологии/ Б. И. </a:t>
            </a:r>
            <a:r>
              <a:rPr lang="ru-RU" dirty="0" err="1" smtClean="0"/>
              <a:t>Крук</a:t>
            </a:r>
            <a:r>
              <a:rPr lang="ru-RU" dirty="0" smtClean="0"/>
              <a:t>, В. Н. </a:t>
            </a:r>
            <a:r>
              <a:rPr lang="ru-RU" dirty="0" err="1" smtClean="0"/>
              <a:t>Попантонопуло</a:t>
            </a:r>
            <a:r>
              <a:rPr lang="ru-RU" dirty="0" smtClean="0"/>
              <a:t>, В. П. Шувалов. - М. : Горячая линия - Телеком, 2005. - 647 с. : ил.</a:t>
            </a:r>
          </a:p>
          <a:p>
            <a:pPr>
              <a:defRPr/>
            </a:pPr>
            <a:r>
              <a:rPr lang="ru-RU" dirty="0" smtClean="0"/>
              <a:t>2. Проект концепции предоставления документальных услуг электросвязи. Министерство Российской Федерации по связи и информатизации 2002г.</a:t>
            </a:r>
          </a:p>
          <a:p>
            <a:pPr>
              <a:defRPr/>
            </a:pPr>
            <a:r>
              <a:rPr lang="ru-RU" dirty="0" smtClean="0"/>
              <a:t>3. Основы построения систем и сетей передачи информации: учеб. пособие для вузов/ В. В. </a:t>
            </a:r>
            <a:r>
              <a:rPr lang="ru-RU" dirty="0" err="1" smtClean="0"/>
              <a:t>Ломовицкий</a:t>
            </a:r>
            <a:r>
              <a:rPr lang="ru-RU" dirty="0" smtClean="0"/>
              <a:t>, А. И. Михайлов, К. В. </a:t>
            </a:r>
            <a:r>
              <a:rPr lang="ru-RU" dirty="0" err="1" smtClean="0"/>
              <a:t>Шестак</a:t>
            </a:r>
            <a:r>
              <a:rPr lang="ru-RU" dirty="0" smtClean="0"/>
              <a:t>/ - М. : Горячая линия – Теле- ком, 2005. - 382 с. </a:t>
            </a:r>
            <a:endParaRPr lang="ru-RU"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ru-RU" sz="3200" b="1" u="sng" dirty="0" smtClean="0"/>
              <a:t>2-й вопрос</a:t>
            </a:r>
            <a:r>
              <a:rPr lang="ru-RU" sz="3200" b="1" dirty="0" smtClean="0"/>
              <a:t>: Помехи и искажения в каналах связи</a:t>
            </a:r>
            <a:endParaRPr lang="ru-RU" sz="3200" b="1" dirty="0"/>
          </a:p>
        </p:txBody>
      </p:sp>
      <p:sp>
        <p:nvSpPr>
          <p:cNvPr id="3" name="Содержимое 2"/>
          <p:cNvSpPr>
            <a:spLocks noGrp="1"/>
          </p:cNvSpPr>
          <p:nvPr>
            <p:ph idx="1"/>
          </p:nvPr>
        </p:nvSpPr>
        <p:spPr>
          <a:xfrm>
            <a:off x="0" y="1600200"/>
            <a:ext cx="9144000" cy="5257800"/>
          </a:xfrm>
        </p:spPr>
        <p:txBody>
          <a:bodyPr/>
          <a:lstStyle/>
          <a:p>
            <a:pPr marL="514350" indent="-514350">
              <a:buAutoNum type="arabicPeriod"/>
            </a:pPr>
            <a:r>
              <a:rPr lang="ru-RU" dirty="0" smtClean="0"/>
              <a:t>Понятие помехи</a:t>
            </a:r>
          </a:p>
          <a:p>
            <a:pPr marL="514350" indent="-514350">
              <a:buAutoNum type="arabicPeriod"/>
            </a:pPr>
            <a:r>
              <a:rPr lang="ru-RU" dirty="0" smtClean="0"/>
              <a:t>Виды помех</a:t>
            </a:r>
          </a:p>
          <a:p>
            <a:pPr marL="514350" indent="-514350">
              <a:buAutoNum type="arabicPeriod"/>
            </a:pPr>
            <a:r>
              <a:rPr lang="ru-RU" dirty="0" smtClean="0"/>
              <a:t>Сосредоточенные помехи</a:t>
            </a:r>
          </a:p>
          <a:p>
            <a:pPr marL="514350" indent="-514350">
              <a:buAutoNum type="arabicPeriod"/>
            </a:pPr>
            <a:r>
              <a:rPr lang="ru-RU" dirty="0" smtClean="0"/>
              <a:t>Импульсные помехи</a:t>
            </a:r>
          </a:p>
          <a:p>
            <a:pPr marL="514350" indent="-514350">
              <a:buAutoNum type="arabicPeriod"/>
            </a:pPr>
            <a:r>
              <a:rPr lang="ru-RU" dirty="0" err="1" smtClean="0"/>
              <a:t>Флуктуационные</a:t>
            </a:r>
            <a:r>
              <a:rPr lang="ru-RU" dirty="0" smtClean="0"/>
              <a:t> помехи</a:t>
            </a:r>
          </a:p>
          <a:p>
            <a:pPr marL="514350" indent="-514350">
              <a:buAutoNum type="arabicPeriod"/>
            </a:pPr>
            <a:r>
              <a:rPr lang="ru-RU" dirty="0" smtClean="0"/>
              <a:t>Мультипликативные помехи</a:t>
            </a:r>
          </a:p>
          <a:p>
            <a:pPr marL="514350" indent="-514350">
              <a:buAutoNum type="arabicPeriod"/>
            </a:pPr>
            <a:r>
              <a:rPr lang="ru-RU" dirty="0" smtClean="0"/>
              <a:t>Аддитивные помехи</a:t>
            </a:r>
            <a:endParaRPr lang="ru-RU"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06090"/>
          </a:xfrm>
        </p:spPr>
        <p:txBody>
          <a:bodyPr>
            <a:normAutofit/>
          </a:bodyPr>
          <a:lstStyle/>
          <a:p>
            <a:r>
              <a:rPr lang="ru-RU" sz="3200" b="1" dirty="0" smtClean="0"/>
              <a:t>Понятие помехи</a:t>
            </a:r>
            <a:endParaRPr lang="ru-RU" sz="3200" b="1" dirty="0"/>
          </a:p>
        </p:txBody>
      </p:sp>
      <p:sp>
        <p:nvSpPr>
          <p:cNvPr id="3" name="Содержимое 2"/>
          <p:cNvSpPr>
            <a:spLocks noGrp="1"/>
          </p:cNvSpPr>
          <p:nvPr>
            <p:ph idx="1"/>
          </p:nvPr>
        </p:nvSpPr>
        <p:spPr>
          <a:xfrm>
            <a:off x="457200" y="1052736"/>
            <a:ext cx="8229600" cy="5400600"/>
          </a:xfrm>
        </p:spPr>
        <p:txBody>
          <a:bodyPr>
            <a:normAutofit lnSpcReduction="10000"/>
          </a:bodyPr>
          <a:lstStyle/>
          <a:p>
            <a:pPr>
              <a:buNone/>
            </a:pPr>
            <a:r>
              <a:rPr lang="ru-RU" dirty="0" smtClean="0"/>
              <a:t>	Под помехой понимают всякое случайное воздействие на сигнал в канале передачи, препятствующее правильному приему сигналов. При этом следует подчеркнуть случайный характер воздействия, так как борьба с регулярными помехами не представляет затруднений (во всяком случае, теоретически). Так например, фон переменного тока или помеха от определенной радиостанции могут быть устранены компенсацией или фильтрацией.</a:t>
            </a:r>
            <a:endParaRPr lang="ru-RU"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fontScale="90000"/>
          </a:bodyPr>
          <a:lstStyle/>
          <a:p>
            <a:r>
              <a:rPr lang="ru-RU" sz="3200" dirty="0" smtClean="0"/>
              <a:t/>
            </a:r>
            <a:br>
              <a:rPr lang="ru-RU" sz="3200" dirty="0" smtClean="0"/>
            </a:br>
            <a:r>
              <a:rPr lang="ru-RU" sz="3200" b="1" dirty="0" smtClean="0"/>
              <a:t>Виды помех</a:t>
            </a:r>
            <a:br>
              <a:rPr lang="ru-RU" sz="3200" b="1" dirty="0" smtClean="0"/>
            </a:br>
            <a:endParaRPr lang="ru-RU" sz="3200" b="1" dirty="0"/>
          </a:p>
        </p:txBody>
      </p:sp>
      <p:sp>
        <p:nvSpPr>
          <p:cNvPr id="3" name="Содержимое 2"/>
          <p:cNvSpPr>
            <a:spLocks noGrp="1"/>
          </p:cNvSpPr>
          <p:nvPr>
            <p:ph idx="1"/>
          </p:nvPr>
        </p:nvSpPr>
        <p:spPr>
          <a:xfrm>
            <a:off x="0" y="1052736"/>
            <a:ext cx="8748464" cy="5805264"/>
          </a:xfrm>
        </p:spPr>
        <p:txBody>
          <a:bodyPr>
            <a:normAutofit fontScale="85000" lnSpcReduction="20000"/>
          </a:bodyPr>
          <a:lstStyle/>
          <a:p>
            <a:pPr algn="just"/>
            <a:r>
              <a:rPr lang="ru-RU" dirty="0" smtClean="0"/>
              <a:t>В каналах передачи действуют как аддитивные помехи, т. е. случайные процессы, налагающиеся на </a:t>
            </a:r>
            <a:r>
              <a:rPr lang="ru-RU" dirty="0" err="1" smtClean="0"/>
              <a:t>передавае</a:t>
            </a:r>
            <a:r>
              <a:rPr lang="ru-RU" dirty="0" smtClean="0"/>
              <a:t> -</a:t>
            </a:r>
            <a:r>
              <a:rPr lang="ru-RU" dirty="0" err="1" smtClean="0"/>
              <a:t>мые</a:t>
            </a:r>
            <a:r>
              <a:rPr lang="ru-RU" dirty="0" smtClean="0"/>
              <a:t> сигналы, так и мультипликативные помехи, </a:t>
            </a:r>
            <a:r>
              <a:rPr lang="ru-RU" dirty="0" err="1" smtClean="0"/>
              <a:t>выра</a:t>
            </a:r>
            <a:r>
              <a:rPr lang="ru-RU" dirty="0" smtClean="0"/>
              <a:t> -</a:t>
            </a:r>
            <a:r>
              <a:rPr lang="ru-RU" dirty="0" err="1" smtClean="0"/>
              <a:t>жающиеся</a:t>
            </a:r>
            <a:r>
              <a:rPr lang="ru-RU" dirty="0" smtClean="0"/>
              <a:t> в случайных изменениях характеристик канала.</a:t>
            </a:r>
          </a:p>
          <a:p>
            <a:pPr algn="just"/>
            <a:r>
              <a:rPr lang="ru-RU" dirty="0" smtClean="0"/>
              <a:t>На выходе непрерывного канала всегда действуют </a:t>
            </a:r>
            <a:r>
              <a:rPr lang="ru-RU" dirty="0" err="1" smtClean="0"/>
              <a:t>гауссовские</a:t>
            </a:r>
            <a:r>
              <a:rPr lang="ru-RU" dirty="0" smtClean="0"/>
              <a:t> помехи. К таким помехам, в частности, относится тепловой шум. Эти помехи неустранимы. Модель непрерывного канала, включающая в себя закон композиции сигнала </a:t>
            </a:r>
            <a:r>
              <a:rPr lang="en-US" dirty="0" smtClean="0"/>
              <a:t>s</a:t>
            </a:r>
            <a:r>
              <a:rPr lang="ru-RU" dirty="0" smtClean="0"/>
              <a:t>(</a:t>
            </a:r>
            <a:r>
              <a:rPr lang="en-US" dirty="0" smtClean="0"/>
              <a:t>t</a:t>
            </a:r>
            <a:r>
              <a:rPr lang="ru-RU" dirty="0" smtClean="0"/>
              <a:t>), четырёхполюсник с импульсной характеристикой </a:t>
            </a:r>
            <a:r>
              <a:rPr lang="en-US" dirty="0" smtClean="0"/>
              <a:t>g</a:t>
            </a:r>
            <a:r>
              <a:rPr lang="ru-RU" dirty="0" smtClean="0"/>
              <a:t>(</a:t>
            </a:r>
            <a:r>
              <a:rPr lang="en-US" dirty="0" smtClean="0"/>
              <a:t>t</a:t>
            </a:r>
            <a:r>
              <a:rPr lang="ru-RU" dirty="0" smtClean="0"/>
              <a:t>, ) и источник </a:t>
            </a:r>
            <a:r>
              <a:rPr lang="ru-RU" dirty="0" err="1" smtClean="0"/>
              <a:t>адди</a:t>
            </a:r>
            <a:r>
              <a:rPr lang="ru-RU" dirty="0" smtClean="0"/>
              <a:t>- </a:t>
            </a:r>
            <a:r>
              <a:rPr lang="ru-RU" dirty="0" err="1" smtClean="0"/>
              <a:t>тивных</a:t>
            </a:r>
            <a:r>
              <a:rPr lang="ru-RU" dirty="0" smtClean="0"/>
              <a:t> </a:t>
            </a:r>
            <a:r>
              <a:rPr lang="ru-RU" dirty="0" err="1" smtClean="0"/>
              <a:t>гауссовских</a:t>
            </a:r>
            <a:r>
              <a:rPr lang="ru-RU" dirty="0" smtClean="0"/>
              <a:t> помех       (</a:t>
            </a:r>
            <a:r>
              <a:rPr lang="en-US" dirty="0" smtClean="0"/>
              <a:t>t</a:t>
            </a:r>
            <a:r>
              <a:rPr lang="ru-RU" dirty="0" smtClean="0"/>
              <a:t>).</a:t>
            </a:r>
          </a:p>
          <a:p>
            <a:pPr algn="just"/>
            <a:r>
              <a:rPr lang="ru-RU" dirty="0" smtClean="0"/>
              <a:t>Более полная модель должна учитывать другие типы аддитивных (аддитивные – суммарные) помех, </a:t>
            </a:r>
            <a:r>
              <a:rPr lang="ru-RU" dirty="0" err="1" smtClean="0"/>
              <a:t>нели</a:t>
            </a:r>
            <a:r>
              <a:rPr lang="ru-RU" dirty="0" smtClean="0"/>
              <a:t>- </a:t>
            </a:r>
            <a:r>
              <a:rPr lang="ru-RU" dirty="0" err="1" smtClean="0"/>
              <a:t>нейные</a:t>
            </a:r>
            <a:r>
              <a:rPr lang="ru-RU" dirty="0" smtClean="0"/>
              <a:t> искажения сигнала, а также </a:t>
            </a:r>
            <a:r>
              <a:rPr lang="ru-RU" dirty="0" err="1" smtClean="0"/>
              <a:t>мультипликатив</a:t>
            </a:r>
            <a:r>
              <a:rPr lang="ru-RU" dirty="0" smtClean="0"/>
              <a:t>- </a:t>
            </a:r>
            <a:r>
              <a:rPr lang="ru-RU" dirty="0" err="1" smtClean="0"/>
              <a:t>ные</a:t>
            </a:r>
            <a:r>
              <a:rPr lang="ru-RU" dirty="0" smtClean="0"/>
              <a:t> помехи. </a:t>
            </a:r>
            <a:endParaRPr lang="ru-RU" dirty="0"/>
          </a:p>
        </p:txBody>
      </p:sp>
      <p:graphicFrame>
        <p:nvGraphicFramePr>
          <p:cNvPr id="7170" name="Object 2"/>
          <p:cNvGraphicFramePr>
            <a:graphicFrameLocks noChangeAspect="1"/>
          </p:cNvGraphicFramePr>
          <p:nvPr/>
        </p:nvGraphicFramePr>
        <p:xfrm>
          <a:off x="4572000" y="4797152"/>
          <a:ext cx="216024" cy="360040"/>
        </p:xfrm>
        <a:graphic>
          <a:graphicData uri="http://schemas.openxmlformats.org/presentationml/2006/ole">
            <p:oleObj spid="_x0000_s7173" name="Equation" r:id="rId3" imgW="139579" imgH="215713" progId="">
              <p:embed/>
            </p:oleObj>
          </a:graphicData>
        </a:graphic>
      </p:graphicFrame>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562074"/>
          </a:xfrm>
        </p:spPr>
        <p:txBody>
          <a:bodyPr>
            <a:normAutofit fontScale="90000"/>
          </a:bodyPr>
          <a:lstStyle/>
          <a:p>
            <a:r>
              <a:rPr lang="ru-RU" sz="3200" b="1" dirty="0" smtClean="0"/>
              <a:t>Аддитивные помехи</a:t>
            </a:r>
            <a:endParaRPr lang="ru-RU" sz="3200" b="1" dirty="0"/>
          </a:p>
        </p:txBody>
      </p:sp>
      <p:sp>
        <p:nvSpPr>
          <p:cNvPr id="3" name="Содержимое 2"/>
          <p:cNvSpPr>
            <a:spLocks noGrp="1"/>
          </p:cNvSpPr>
          <p:nvPr>
            <p:ph idx="1"/>
          </p:nvPr>
        </p:nvSpPr>
        <p:spPr>
          <a:xfrm>
            <a:off x="0" y="1340768"/>
            <a:ext cx="9144000" cy="5517232"/>
          </a:xfrm>
        </p:spPr>
        <p:txBody>
          <a:bodyPr>
            <a:normAutofit fontScale="77500" lnSpcReduction="20000"/>
          </a:bodyPr>
          <a:lstStyle/>
          <a:p>
            <a:pPr algn="just">
              <a:buNone/>
            </a:pPr>
            <a:r>
              <a:rPr lang="ru-RU" b="1" dirty="0" smtClean="0"/>
              <a:t>	Аддитивные помехи содержат три составляющие: сосредоточенную по частоте (гармоническую), сосредоточенную во времени (импульсную) и </a:t>
            </a:r>
            <a:r>
              <a:rPr lang="ru-RU" b="1" dirty="0" err="1" smtClean="0"/>
              <a:t>флуктуационную</a:t>
            </a:r>
            <a:r>
              <a:rPr lang="ru-RU" b="1" dirty="0" smtClean="0"/>
              <a:t>.</a:t>
            </a:r>
            <a:r>
              <a:rPr lang="ru-RU" dirty="0" smtClean="0"/>
              <a:t> Помеха, </a:t>
            </a:r>
            <a:r>
              <a:rPr lang="ru-RU" b="1" dirty="0" smtClean="0"/>
              <a:t>сосредоточенная по частоте,</a:t>
            </a:r>
            <a:r>
              <a:rPr lang="ru-RU" dirty="0" smtClean="0"/>
              <a:t> имеет спектр значительно уже полосы пропускания канала. </a:t>
            </a:r>
            <a:r>
              <a:rPr lang="ru-RU" b="1" dirty="0" smtClean="0"/>
              <a:t>Импульсная помеха</a:t>
            </a:r>
            <a:r>
              <a:rPr lang="ru-RU" dirty="0" smtClean="0"/>
              <a:t> представляет собой последовательность кратковременных импульсов, разделенных интервалами, превышающими время переходных процессов в канале. </a:t>
            </a:r>
            <a:r>
              <a:rPr lang="ru-RU" b="1" dirty="0" err="1" smtClean="0"/>
              <a:t>Флуктуационную</a:t>
            </a:r>
            <a:r>
              <a:rPr lang="ru-RU" dirty="0" smtClean="0"/>
              <a:t> помеху можно представить как последовательность непрерывно следующих один за другим импульсов, имеющую широкий спектр, выходящий за пределы полосы пропускания канала. </a:t>
            </a:r>
            <a:r>
              <a:rPr lang="ru-RU" b="1" dirty="0" smtClean="0"/>
              <a:t>Импульсную</a:t>
            </a:r>
            <a:r>
              <a:rPr lang="ru-RU" dirty="0" smtClean="0"/>
              <a:t> помеху можно рассматривать как крайний случай </a:t>
            </a:r>
            <a:r>
              <a:rPr lang="ru-RU" dirty="0" err="1" smtClean="0"/>
              <a:t>флуктуационной</a:t>
            </a:r>
            <a:r>
              <a:rPr lang="ru-RU" dirty="0" smtClean="0"/>
              <a:t>, когда её энергия сосредоточена в отдельных точках временной оси, а гармоническую помеху — как другой крайний случай, когда вся энергия сосредоточена в отдельных точках частотной оси.</a:t>
            </a:r>
          </a:p>
          <a:p>
            <a:endParaRPr lang="ru-RU" dirty="0" smtClean="0"/>
          </a:p>
          <a:p>
            <a:pPr>
              <a:buNone/>
            </a:pPr>
            <a:endParaRPr lang="ru-RU"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fontScale="90000"/>
          </a:bodyPr>
          <a:lstStyle/>
          <a:p>
            <a:r>
              <a:rPr lang="ru-RU" sz="3200" dirty="0" smtClean="0"/>
              <a:t/>
            </a:r>
            <a:br>
              <a:rPr lang="ru-RU" sz="3200" dirty="0" smtClean="0"/>
            </a:br>
            <a:r>
              <a:rPr lang="ru-RU" sz="3200" b="1" dirty="0" smtClean="0"/>
              <a:t>Мультипликативные помехи</a:t>
            </a:r>
            <a:br>
              <a:rPr lang="ru-RU" sz="3200" b="1" dirty="0" smtClean="0"/>
            </a:br>
            <a:endParaRPr lang="ru-RU" sz="3200" b="1" dirty="0"/>
          </a:p>
        </p:txBody>
      </p:sp>
      <p:sp>
        <p:nvSpPr>
          <p:cNvPr id="3" name="Содержимое 2"/>
          <p:cNvSpPr>
            <a:spLocks noGrp="1"/>
          </p:cNvSpPr>
          <p:nvPr>
            <p:ph idx="1"/>
          </p:nvPr>
        </p:nvSpPr>
        <p:spPr>
          <a:xfrm>
            <a:off x="0" y="1196752"/>
            <a:ext cx="9144000" cy="5661248"/>
          </a:xfrm>
        </p:spPr>
        <p:txBody>
          <a:bodyPr>
            <a:normAutofit fontScale="70000" lnSpcReduction="20000"/>
          </a:bodyPr>
          <a:lstStyle/>
          <a:p>
            <a:pPr algn="just"/>
            <a:r>
              <a:rPr lang="ru-RU" b="1" dirty="0" smtClean="0"/>
              <a:t>Мультипликативные</a:t>
            </a:r>
            <a:r>
              <a:rPr lang="ru-RU" dirty="0" smtClean="0"/>
              <a:t> (умножения на сигнал) помехи обусловлены случайными изменениями параметров канала связи. В частности, эти помехи проявляются в изменении уровня сигнала на выходе демодулятора. Различают плавные и скачкообразные изменения уровня. Плавные изменения происходят за время, которое намного больше, чем </a:t>
            </a:r>
            <a:r>
              <a:rPr lang="ru-RU" baseline="-25000" dirty="0" smtClean="0"/>
              <a:t>0 </a:t>
            </a:r>
            <a:r>
              <a:rPr lang="ru-RU" dirty="0" smtClean="0"/>
              <a:t>– длительность единичного элемента; скачкообразные — за время, меньшее </a:t>
            </a:r>
            <a:r>
              <a:rPr lang="ru-RU" baseline="-25000" dirty="0" smtClean="0"/>
              <a:t>0 </a:t>
            </a:r>
            <a:r>
              <a:rPr lang="ru-RU" dirty="0" smtClean="0"/>
              <a:t>. Причиной плавных изменений уровня могут быть колебания затухания линии связи, вызванные, например, изменением состояния погоды, а в радиоканалах — замирания. Причиной скачкообразных изменений уровня могут быть плохие контакты в аппаратуре, несовершенство эксплуатации аппаратуры связи, технологии измерений и др.</a:t>
            </a:r>
          </a:p>
          <a:p>
            <a:pPr algn="just"/>
            <a:r>
              <a:rPr lang="ru-RU" dirty="0" smtClean="0"/>
              <a:t>	Снижение уровня более, чем 17,4 дБ ниже номинального, называется перерывом. При перерыве уровень падает ниже порога чувствительности приемника и прием сигналов фактически прекращается. Перерывы длительностью меньше 300 мс принято называть кратковременными, больше 300 мс — длительными.</a:t>
            </a:r>
          </a:p>
          <a:p>
            <a:pPr algn="just"/>
            <a:r>
              <a:rPr lang="ru-RU" dirty="0" smtClean="0"/>
              <a:t>Импульсные помехи и перерывы являются основной причиной появления ошибок при передаче дискретных сообщений по </a:t>
            </a:r>
            <a:r>
              <a:rPr lang="ru-RU" dirty="0" smtClean="0"/>
              <a:t>проводным </a:t>
            </a:r>
            <a:r>
              <a:rPr lang="ru-RU" dirty="0" smtClean="0"/>
              <a:t>каналам связи.</a:t>
            </a:r>
          </a:p>
          <a:p>
            <a:pPr>
              <a:buNone/>
            </a:pPr>
            <a:endParaRPr lang="ru-RU"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786210"/>
          </a:xfrm>
        </p:spPr>
        <p:txBody>
          <a:bodyPr>
            <a:normAutofit/>
          </a:bodyPr>
          <a:lstStyle/>
          <a:p>
            <a:r>
              <a:rPr lang="ru-RU" sz="3200" dirty="0" smtClean="0"/>
              <a:t/>
            </a:r>
            <a:br>
              <a:rPr lang="ru-RU" sz="3200" dirty="0" smtClean="0"/>
            </a:br>
            <a:r>
              <a:rPr lang="ru-RU" sz="3200" b="1" dirty="0" smtClean="0"/>
              <a:t>Сосредоточенные помехи</a:t>
            </a:r>
            <a:br>
              <a:rPr lang="ru-RU" sz="3200" b="1" dirty="0" smtClean="0"/>
            </a:br>
            <a:endParaRPr lang="ru-RU" sz="3200" b="1" dirty="0"/>
          </a:p>
        </p:txBody>
      </p:sp>
      <p:sp>
        <p:nvSpPr>
          <p:cNvPr id="3" name="Содержимое 2"/>
          <p:cNvSpPr>
            <a:spLocks noGrp="1"/>
          </p:cNvSpPr>
          <p:nvPr>
            <p:ph idx="1"/>
          </p:nvPr>
        </p:nvSpPr>
        <p:spPr>
          <a:xfrm>
            <a:off x="457200" y="2132856"/>
            <a:ext cx="8229600" cy="3993307"/>
          </a:xfrm>
        </p:spPr>
        <p:txBody>
          <a:bodyPr/>
          <a:lstStyle/>
          <a:p>
            <a:pPr>
              <a:buNone/>
            </a:pPr>
            <a:r>
              <a:rPr lang="ru-RU" b="1" dirty="0" smtClean="0"/>
              <a:t>	Сосредоточенные по спектру, или гармонические, помехи</a:t>
            </a:r>
            <a:r>
              <a:rPr lang="ru-RU" dirty="0" smtClean="0"/>
              <a:t> представляют собой узкополосный модулированный сигнал. Причинами возникновения таких помех являются снижение переходного затухания между цепями кабеля, влияние радиостанций и т. п.</a:t>
            </a:r>
            <a:endParaRPr lang="ru-RU"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994122"/>
          </a:xfrm>
        </p:spPr>
        <p:txBody>
          <a:bodyPr>
            <a:normAutofit fontScale="90000"/>
          </a:bodyPr>
          <a:lstStyle/>
          <a:p>
            <a:r>
              <a:rPr lang="ru-RU" sz="3200" dirty="0" smtClean="0"/>
              <a:t/>
            </a:r>
            <a:br>
              <a:rPr lang="ru-RU" sz="3200" dirty="0" smtClean="0"/>
            </a:br>
            <a:r>
              <a:rPr lang="ru-RU" sz="3200" b="1" dirty="0" smtClean="0"/>
              <a:t>Импульсные помехи</a:t>
            </a:r>
            <a:br>
              <a:rPr lang="ru-RU" sz="3200" b="1" dirty="0" smtClean="0"/>
            </a:br>
            <a:endParaRPr lang="ru-RU" sz="3200" b="1" dirty="0"/>
          </a:p>
        </p:txBody>
      </p:sp>
      <p:sp>
        <p:nvSpPr>
          <p:cNvPr id="3" name="Содержимое 2"/>
          <p:cNvSpPr>
            <a:spLocks noGrp="1"/>
          </p:cNvSpPr>
          <p:nvPr>
            <p:ph idx="1"/>
          </p:nvPr>
        </p:nvSpPr>
        <p:spPr>
          <a:xfrm>
            <a:off x="457200" y="1412776"/>
            <a:ext cx="8229600" cy="5445224"/>
          </a:xfrm>
        </p:spPr>
        <p:txBody>
          <a:bodyPr>
            <a:normAutofit fontScale="92500" lnSpcReduction="10000"/>
          </a:bodyPr>
          <a:lstStyle/>
          <a:p>
            <a:pPr algn="just">
              <a:buNone/>
            </a:pPr>
            <a:r>
              <a:rPr lang="ru-RU" b="1" dirty="0" smtClean="0"/>
              <a:t>	Импульсные помехи</a:t>
            </a:r>
            <a:r>
              <a:rPr lang="ru-RU" dirty="0" smtClean="0"/>
              <a:t> — это помехи, </a:t>
            </a:r>
            <a:r>
              <a:rPr lang="ru-RU" dirty="0" err="1" smtClean="0"/>
              <a:t>сосредо</a:t>
            </a:r>
            <a:r>
              <a:rPr lang="ru-RU" dirty="0" smtClean="0"/>
              <a:t>- точенные по времени. Они представляют со -бой случайную последовательность </a:t>
            </a:r>
            <a:r>
              <a:rPr lang="ru-RU" dirty="0" err="1" smtClean="0"/>
              <a:t>импуль</a:t>
            </a:r>
            <a:r>
              <a:rPr lang="ru-RU" dirty="0" smtClean="0"/>
              <a:t>- сов, имеющих случайные амплитуды и </a:t>
            </a:r>
            <a:r>
              <a:rPr lang="ru-RU" dirty="0" err="1" smtClean="0"/>
              <a:t>сле</a:t>
            </a:r>
            <a:r>
              <a:rPr lang="ru-RU" dirty="0" smtClean="0"/>
              <a:t>- дующих друг за другом через случайные ин- </a:t>
            </a:r>
            <a:r>
              <a:rPr lang="ru-RU" dirty="0" err="1" smtClean="0"/>
              <a:t>тервалы</a:t>
            </a:r>
            <a:r>
              <a:rPr lang="ru-RU" dirty="0" smtClean="0"/>
              <a:t> времени, причем вызванные ими переходные процессы не перекрываются во времени. Причины появления этих помех: коммутационные шумы, наводки с высоко -</a:t>
            </a:r>
            <a:r>
              <a:rPr lang="ru-RU" dirty="0" err="1" smtClean="0"/>
              <a:t>вольтных</a:t>
            </a:r>
            <a:r>
              <a:rPr lang="ru-RU" dirty="0" smtClean="0"/>
              <a:t> линий, грозовые разряды и т. п. Нормирование импульсных помех в канале ТЧ производится путем ограничения времени превышения ими заданных порогов анализа.</a:t>
            </a:r>
          </a:p>
          <a:p>
            <a:pPr>
              <a:buNone/>
            </a:pPr>
            <a:endParaRPr lang="ru-RU"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ru-RU" sz="3200" b="1" dirty="0" err="1" smtClean="0"/>
              <a:t>Флуктуационные</a:t>
            </a:r>
            <a:r>
              <a:rPr lang="ru-RU" sz="3200" b="1" dirty="0" smtClean="0"/>
              <a:t> помехи</a:t>
            </a:r>
            <a:endParaRPr lang="ru-RU" sz="3200" b="1" dirty="0"/>
          </a:p>
        </p:txBody>
      </p:sp>
      <p:sp>
        <p:nvSpPr>
          <p:cNvPr id="3" name="Содержимое 2"/>
          <p:cNvSpPr>
            <a:spLocks noGrp="1"/>
          </p:cNvSpPr>
          <p:nvPr>
            <p:ph idx="1"/>
          </p:nvPr>
        </p:nvSpPr>
        <p:spPr/>
        <p:txBody>
          <a:bodyPr/>
          <a:lstStyle/>
          <a:p>
            <a:pPr>
              <a:buNone/>
            </a:pPr>
            <a:r>
              <a:rPr lang="ru-RU" b="1" dirty="0" smtClean="0"/>
              <a:t>	</a:t>
            </a:r>
            <a:r>
              <a:rPr lang="ru-RU" b="1" dirty="0" err="1" smtClean="0"/>
              <a:t>Флуктуационная</a:t>
            </a:r>
            <a:r>
              <a:rPr lang="ru-RU" b="1" dirty="0" smtClean="0"/>
              <a:t> (случайная) помеха</a:t>
            </a:r>
            <a:r>
              <a:rPr lang="ru-RU" dirty="0" smtClean="0"/>
              <a:t> характеризуется широким спектром и максимальной энтропией, и поэтому с ней труднее всего бороться. Однако в проводных каналах связи уровень </a:t>
            </a:r>
            <a:r>
              <a:rPr lang="ru-RU" dirty="0" err="1" smtClean="0"/>
              <a:t>флуктуационных</a:t>
            </a:r>
            <a:r>
              <a:rPr lang="ru-RU" dirty="0" smtClean="0"/>
              <a:t> по­мех достаточно мал и они при малой удельной скорости передачи информации практически не влияют на коэффициент ошибок.</a:t>
            </a:r>
          </a:p>
          <a:p>
            <a:pPr>
              <a:buNone/>
            </a:pPr>
            <a:endParaRPr lang="ru-RU"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ru-RU" sz="3200" b="1" u="sng" dirty="0" smtClean="0"/>
              <a:t>3-й вопрос</a:t>
            </a:r>
            <a:r>
              <a:rPr lang="ru-RU" sz="3200" b="1" dirty="0" smtClean="0"/>
              <a:t>: Искажения дискретных сигналов</a:t>
            </a:r>
            <a:endParaRPr lang="ru-RU" sz="3200" b="1" dirty="0"/>
          </a:p>
        </p:txBody>
      </p:sp>
      <p:sp>
        <p:nvSpPr>
          <p:cNvPr id="3" name="Содержимое 2"/>
          <p:cNvSpPr>
            <a:spLocks noGrp="1"/>
          </p:cNvSpPr>
          <p:nvPr>
            <p:ph idx="1"/>
          </p:nvPr>
        </p:nvSpPr>
        <p:spPr>
          <a:xfrm>
            <a:off x="0" y="1268760"/>
            <a:ext cx="9144000" cy="5589240"/>
          </a:xfrm>
        </p:spPr>
        <p:txBody>
          <a:bodyPr/>
          <a:lstStyle/>
          <a:p>
            <a:pPr marL="514350" indent="-514350">
              <a:buAutoNum type="arabicPeriod"/>
            </a:pPr>
            <a:r>
              <a:rPr lang="ru-RU" dirty="0" smtClean="0"/>
              <a:t>Причины искажения формы сигналов</a:t>
            </a:r>
          </a:p>
          <a:p>
            <a:pPr marL="514350" indent="-514350">
              <a:buAutoNum type="arabicPeriod"/>
            </a:pPr>
            <a:r>
              <a:rPr lang="ru-RU" dirty="0" smtClean="0"/>
              <a:t>Краевые искажения</a:t>
            </a:r>
          </a:p>
          <a:p>
            <a:pPr marL="514350" indent="-514350">
              <a:buAutoNum type="arabicPeriod"/>
            </a:pPr>
            <a:r>
              <a:rPr lang="ru-RU" dirty="0" smtClean="0"/>
              <a:t>Виды краевых искажений</a:t>
            </a:r>
          </a:p>
          <a:p>
            <a:pPr marL="514350" indent="-514350">
              <a:buAutoNum type="arabicPeriod"/>
            </a:pPr>
            <a:r>
              <a:rPr lang="ru-RU" dirty="0" smtClean="0"/>
              <a:t>Сущность преобладаний</a:t>
            </a:r>
          </a:p>
          <a:p>
            <a:pPr marL="514350" indent="-514350">
              <a:buAutoNum type="arabicPeriod"/>
            </a:pPr>
            <a:r>
              <a:rPr lang="ru-RU" dirty="0" smtClean="0"/>
              <a:t>Сущность характеристических искажений</a:t>
            </a:r>
          </a:p>
          <a:p>
            <a:pPr marL="514350" indent="-514350">
              <a:buAutoNum type="arabicPeriod"/>
            </a:pPr>
            <a:r>
              <a:rPr lang="ru-RU" dirty="0" smtClean="0"/>
              <a:t>Сущность случайных искажений</a:t>
            </a:r>
          </a:p>
          <a:p>
            <a:pPr marL="514350" indent="-514350">
              <a:buAutoNum type="arabicPeriod"/>
            </a:pPr>
            <a:r>
              <a:rPr lang="ru-RU" dirty="0" smtClean="0"/>
              <a:t>Борьба с краевыми искажениями</a:t>
            </a:r>
          </a:p>
          <a:p>
            <a:pPr marL="514350" indent="-514350">
              <a:buAutoNum type="arabicPeriod"/>
            </a:pPr>
            <a:r>
              <a:rPr lang="ru-RU" dirty="0" smtClean="0"/>
              <a:t>Искажения типа «дробление»</a:t>
            </a:r>
          </a:p>
          <a:p>
            <a:pPr marL="514350" indent="-514350">
              <a:buAutoNum type="arabicPeriod"/>
            </a:pPr>
            <a:endParaRPr lang="ru-RU" dirty="0" smtClean="0"/>
          </a:p>
          <a:p>
            <a:pPr marL="514350" indent="-514350">
              <a:buAutoNum type="arabicPeriod"/>
            </a:pPr>
            <a:endParaRPr lang="ru-RU"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06090"/>
          </a:xfrm>
        </p:spPr>
        <p:txBody>
          <a:bodyPr>
            <a:normAutofit fontScale="90000"/>
          </a:bodyPr>
          <a:lstStyle/>
          <a:p>
            <a:r>
              <a:rPr lang="ru-RU" sz="3200" dirty="0" smtClean="0"/>
              <a:t/>
            </a:r>
            <a:br>
              <a:rPr lang="ru-RU" sz="3200" dirty="0" smtClean="0"/>
            </a:br>
            <a:r>
              <a:rPr lang="ru-RU" sz="3200" b="1" dirty="0" smtClean="0"/>
              <a:t>Причины искажения формы сигналов</a:t>
            </a:r>
            <a:br>
              <a:rPr lang="ru-RU" sz="3200" b="1" dirty="0" smtClean="0"/>
            </a:br>
            <a:endParaRPr lang="ru-RU" sz="3200" b="1" dirty="0"/>
          </a:p>
        </p:txBody>
      </p:sp>
      <p:sp>
        <p:nvSpPr>
          <p:cNvPr id="3" name="Содержимое 2"/>
          <p:cNvSpPr>
            <a:spLocks noGrp="1"/>
          </p:cNvSpPr>
          <p:nvPr>
            <p:ph idx="1"/>
          </p:nvPr>
        </p:nvSpPr>
        <p:spPr>
          <a:xfrm>
            <a:off x="0" y="1196752"/>
            <a:ext cx="8748464" cy="5661248"/>
          </a:xfrm>
        </p:spPr>
        <p:txBody>
          <a:bodyPr>
            <a:normAutofit fontScale="70000" lnSpcReduction="20000"/>
          </a:bodyPr>
          <a:lstStyle/>
          <a:p>
            <a:r>
              <a:rPr lang="ru-RU" dirty="0" smtClean="0"/>
              <a:t>При передаче дискретных сигналов по каналу связи они подвергаются искажениям и воздействиям помех. Основные причины искажений формы сигналов следующие:</a:t>
            </a:r>
          </a:p>
          <a:p>
            <a:r>
              <a:rPr lang="ru-RU" dirty="0" smtClean="0"/>
              <a:t>1. Ограниченная полоса пропускания канала связи;</a:t>
            </a:r>
          </a:p>
          <a:p>
            <a:r>
              <a:rPr lang="ru-RU" dirty="0" smtClean="0"/>
              <a:t>2. Нестабильность коэффициента передачи канала в полосе его пропускания;</a:t>
            </a:r>
          </a:p>
          <a:p>
            <a:r>
              <a:rPr lang="ru-RU" dirty="0" smtClean="0"/>
              <a:t>3. Неправильный выбор порога срабатывания формирователя сигнала на приемной стороне;</a:t>
            </a:r>
          </a:p>
          <a:p>
            <a:r>
              <a:rPr lang="ru-RU" dirty="0" smtClean="0"/>
              <a:t>4. Неправильный выбор значащего момента времени, т.е. момента срабатывания формирователя при использовании тактовой синхронизации.</a:t>
            </a:r>
          </a:p>
          <a:p>
            <a:r>
              <a:rPr lang="ru-RU" dirty="0" smtClean="0"/>
              <a:t>5. Помехи в канале связи.</a:t>
            </a:r>
          </a:p>
          <a:p>
            <a:r>
              <a:rPr lang="ru-RU" dirty="0" smtClean="0"/>
              <a:t> При правильном выборе порога срабатывания восстановленные импульсы имеют ту же длительность, что и передаваемые, хотя могут быть смещены во времени относительно передаваемых импульсов на время задержки. </a:t>
            </a:r>
            <a:endParaRPr lang="ru-RU"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r>
              <a:rPr lang="ru-RU" sz="3200" b="1" u="sng" dirty="0" smtClean="0"/>
              <a:t>1-й вопрос</a:t>
            </a:r>
            <a:r>
              <a:rPr lang="ru-RU" sz="3200" b="1" dirty="0" smtClean="0"/>
              <a:t>: Основные характеристики 			дискретных сигналов</a:t>
            </a:r>
            <a:endParaRPr lang="ru-RU" sz="3200" b="1" dirty="0"/>
          </a:p>
        </p:txBody>
      </p:sp>
      <p:sp>
        <p:nvSpPr>
          <p:cNvPr id="3" name="Содержимое 2"/>
          <p:cNvSpPr>
            <a:spLocks noGrp="1"/>
          </p:cNvSpPr>
          <p:nvPr>
            <p:ph idx="1"/>
          </p:nvPr>
        </p:nvSpPr>
        <p:spPr>
          <a:xfrm>
            <a:off x="0" y="1600200"/>
            <a:ext cx="9144000" cy="5257800"/>
          </a:xfrm>
        </p:spPr>
        <p:txBody>
          <a:bodyPr>
            <a:normAutofit fontScale="62500" lnSpcReduction="20000"/>
          </a:bodyPr>
          <a:lstStyle/>
          <a:p>
            <a:pPr marL="514350" indent="-514350">
              <a:buAutoNum type="arabicPeriod"/>
            </a:pPr>
            <a:r>
              <a:rPr lang="ru-RU" dirty="0" smtClean="0"/>
              <a:t>Показатели качества передачи ДИ</a:t>
            </a:r>
          </a:p>
          <a:p>
            <a:pPr marL="514350" indent="-514350">
              <a:buAutoNum type="arabicPeriod"/>
            </a:pPr>
            <a:r>
              <a:rPr lang="ru-RU" dirty="0" smtClean="0"/>
              <a:t>Детерминированные и случайные изменения сигнала</a:t>
            </a:r>
          </a:p>
          <a:p>
            <a:pPr marL="514350" indent="-514350">
              <a:buAutoNum type="arabicPeriod"/>
            </a:pPr>
            <a:r>
              <a:rPr lang="ru-RU" dirty="0" smtClean="0"/>
              <a:t>Искажения сигнала</a:t>
            </a:r>
          </a:p>
          <a:p>
            <a:pPr marL="514350" indent="-514350">
              <a:buAutoNum type="arabicPeriod"/>
            </a:pPr>
            <a:r>
              <a:rPr lang="ru-RU" dirty="0" smtClean="0"/>
              <a:t>Остаточное затухание</a:t>
            </a:r>
          </a:p>
          <a:p>
            <a:pPr marL="514350" indent="-514350">
              <a:buAutoNum type="arabicPeriod"/>
            </a:pPr>
            <a:r>
              <a:rPr lang="ru-RU" dirty="0" smtClean="0"/>
              <a:t>Виды дискретных сигналов</a:t>
            </a:r>
          </a:p>
          <a:p>
            <a:pPr marL="514350" indent="-514350">
              <a:buAutoNum type="arabicPeriod"/>
            </a:pPr>
            <a:r>
              <a:rPr lang="ru-RU" dirty="0" smtClean="0"/>
              <a:t> Отличительные признаки</a:t>
            </a:r>
          </a:p>
          <a:p>
            <a:pPr marL="514350" indent="-514350">
              <a:buAutoNum type="arabicPeriod"/>
            </a:pPr>
            <a:r>
              <a:rPr lang="ru-RU" dirty="0" smtClean="0"/>
              <a:t>Преобразование к коду передачи</a:t>
            </a:r>
          </a:p>
          <a:p>
            <a:pPr marL="514350" indent="-514350">
              <a:buAutoNum type="arabicPeriod"/>
            </a:pPr>
            <a:r>
              <a:rPr lang="ru-RU" dirty="0" smtClean="0"/>
              <a:t>Понятие скважности</a:t>
            </a:r>
          </a:p>
          <a:p>
            <a:pPr marL="514350" indent="-514350">
              <a:buAutoNum type="arabicPeriod"/>
            </a:pPr>
            <a:r>
              <a:rPr lang="ru-RU" dirty="0" smtClean="0"/>
              <a:t>Временные характеристики ДС</a:t>
            </a:r>
          </a:p>
          <a:p>
            <a:pPr marL="514350" indent="-514350">
              <a:buAutoNum type="arabicPeriod"/>
            </a:pPr>
            <a:r>
              <a:rPr lang="ru-RU" dirty="0" smtClean="0"/>
              <a:t>Понятие спектра сигнала</a:t>
            </a:r>
          </a:p>
          <a:p>
            <a:pPr marL="514350" indent="-514350">
              <a:buAutoNum type="arabicPeriod"/>
            </a:pPr>
            <a:r>
              <a:rPr lang="ru-RU" dirty="0" smtClean="0"/>
              <a:t>Спектр амплитуд последовательности импульсов</a:t>
            </a:r>
          </a:p>
          <a:p>
            <a:pPr marL="514350" indent="-514350">
              <a:buAutoNum type="arabicPeriod"/>
            </a:pPr>
            <a:r>
              <a:rPr lang="ru-RU" dirty="0" smtClean="0"/>
              <a:t>Спектральные характеристики ДС</a:t>
            </a:r>
          </a:p>
          <a:p>
            <a:pPr marL="514350" indent="-514350">
              <a:buAutoNum type="arabicPeriod"/>
            </a:pPr>
            <a:r>
              <a:rPr lang="ru-RU" dirty="0" smtClean="0"/>
              <a:t>Эффективная полоса частот</a:t>
            </a:r>
          </a:p>
          <a:p>
            <a:pPr marL="514350" indent="-514350">
              <a:buAutoNum type="arabicPeriod"/>
            </a:pPr>
            <a:r>
              <a:rPr lang="ru-RU" dirty="0" smtClean="0"/>
              <a:t>Закономерности спектра ДС</a:t>
            </a:r>
          </a:p>
          <a:p>
            <a:pPr marL="514350" indent="-514350">
              <a:buAutoNum type="arabicPeriod"/>
            </a:pPr>
            <a:r>
              <a:rPr lang="ru-RU" dirty="0" smtClean="0"/>
              <a:t>Скорость телеграфирования</a:t>
            </a:r>
          </a:p>
          <a:p>
            <a:pPr marL="514350" indent="-514350">
              <a:buAutoNum type="arabicPeriod"/>
            </a:pPr>
            <a:r>
              <a:rPr lang="ru-RU" dirty="0" smtClean="0"/>
              <a:t>Предел Найквиста</a:t>
            </a:r>
          </a:p>
          <a:p>
            <a:pPr marL="514350" indent="-514350">
              <a:buAutoNum type="arabicPeriod"/>
            </a:pPr>
            <a:endParaRPr lang="ru-RU" dirty="0"/>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smtClean="0"/>
              <a:t/>
            </a:r>
            <a:br>
              <a:rPr lang="ru-RU" dirty="0" smtClean="0"/>
            </a:br>
            <a:r>
              <a:rPr lang="ru-RU" dirty="0" smtClean="0"/>
              <a:t>Краевые искажения</a:t>
            </a:r>
            <a:br>
              <a:rPr lang="ru-RU" dirty="0" smtClean="0"/>
            </a:br>
            <a:endParaRPr lang="ru-RU" dirty="0"/>
          </a:p>
        </p:txBody>
      </p:sp>
      <p:sp>
        <p:nvSpPr>
          <p:cNvPr id="3" name="Содержимое 2"/>
          <p:cNvSpPr>
            <a:spLocks noGrp="1"/>
          </p:cNvSpPr>
          <p:nvPr>
            <p:ph idx="1"/>
          </p:nvPr>
        </p:nvSpPr>
        <p:spPr/>
        <p:txBody>
          <a:bodyPr>
            <a:normAutofit/>
          </a:bodyPr>
          <a:lstStyle/>
          <a:p>
            <a:r>
              <a:rPr lang="ru-RU" sz="3600" dirty="0" smtClean="0"/>
              <a:t>Неправильный выбор приводит к удлинению или укорочению восстановленных формирователем импульсов.</a:t>
            </a:r>
          </a:p>
          <a:p>
            <a:r>
              <a:rPr lang="ru-RU" sz="3600" dirty="0" smtClean="0"/>
              <a:t>Это смещение фронтов импульсов называется </a:t>
            </a:r>
            <a:r>
              <a:rPr lang="ru-RU" sz="3600" i="1" dirty="0" smtClean="0"/>
              <a:t>краевым искажением</a:t>
            </a:r>
            <a:r>
              <a:rPr lang="ru-RU" sz="3600" dirty="0" smtClean="0"/>
              <a:t>.</a:t>
            </a:r>
            <a:endParaRPr lang="ru-RU" sz="3600" dirty="0"/>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b="1" dirty="0" smtClean="0"/>
              <a:t>Виды краевых искажений</a:t>
            </a:r>
            <a:endParaRPr lang="ru-RU" b="1" dirty="0"/>
          </a:p>
        </p:txBody>
      </p:sp>
      <p:sp>
        <p:nvSpPr>
          <p:cNvPr id="3" name="Содержимое 2"/>
          <p:cNvSpPr>
            <a:spLocks noGrp="1"/>
          </p:cNvSpPr>
          <p:nvPr>
            <p:ph idx="1"/>
          </p:nvPr>
        </p:nvSpPr>
        <p:spPr>
          <a:xfrm>
            <a:off x="457200" y="1988840"/>
            <a:ext cx="8229600" cy="4137323"/>
          </a:xfrm>
        </p:spPr>
        <p:txBody>
          <a:bodyPr/>
          <a:lstStyle/>
          <a:p>
            <a:pPr>
              <a:buNone/>
            </a:pPr>
            <a:r>
              <a:rPr lang="ru-RU" dirty="0" smtClean="0"/>
              <a:t>	</a:t>
            </a:r>
            <a:r>
              <a:rPr lang="ru-RU" sz="3600" dirty="0" smtClean="0"/>
              <a:t>По своим свойствам и причинам возникновения краевые искажения делятся на три основных вида: </a:t>
            </a:r>
          </a:p>
          <a:p>
            <a:pPr>
              <a:buFontTx/>
              <a:buChar char="-"/>
            </a:pPr>
            <a:r>
              <a:rPr lang="ru-RU" sz="3600" i="1" dirty="0" smtClean="0"/>
              <a:t>преобладания, </a:t>
            </a:r>
          </a:p>
          <a:p>
            <a:pPr>
              <a:buFontTx/>
              <a:buChar char="-"/>
            </a:pPr>
            <a:r>
              <a:rPr lang="ru-RU" sz="3600" i="1" dirty="0" smtClean="0"/>
              <a:t>характеристические,</a:t>
            </a:r>
          </a:p>
          <a:p>
            <a:pPr>
              <a:buFontTx/>
              <a:buChar char="-"/>
            </a:pPr>
            <a:r>
              <a:rPr lang="ru-RU" sz="3600" i="1" dirty="0" smtClean="0"/>
              <a:t>  случайные</a:t>
            </a:r>
            <a:r>
              <a:rPr lang="ru-RU" sz="3600" dirty="0" smtClean="0"/>
              <a:t>.</a:t>
            </a:r>
          </a:p>
          <a:p>
            <a:pPr>
              <a:buNone/>
            </a:pPr>
            <a:endParaRPr lang="ru-RU"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dirty="0" smtClean="0"/>
              <a:t/>
            </a:r>
            <a:br>
              <a:rPr lang="ru-RU" dirty="0" smtClean="0"/>
            </a:br>
            <a:r>
              <a:rPr lang="ru-RU" b="1" dirty="0" smtClean="0"/>
              <a:t>Сущность преобладаний</a:t>
            </a:r>
            <a:r>
              <a:rPr lang="ru-RU" dirty="0" smtClean="0"/>
              <a:t/>
            </a:r>
            <a:br>
              <a:rPr lang="ru-RU" dirty="0" smtClean="0"/>
            </a:br>
            <a:endParaRPr lang="ru-RU" dirty="0"/>
          </a:p>
        </p:txBody>
      </p:sp>
      <p:sp>
        <p:nvSpPr>
          <p:cNvPr id="3" name="Содержимое 2"/>
          <p:cNvSpPr>
            <a:spLocks noGrp="1"/>
          </p:cNvSpPr>
          <p:nvPr>
            <p:ph idx="1"/>
          </p:nvPr>
        </p:nvSpPr>
        <p:spPr/>
        <p:txBody>
          <a:bodyPr>
            <a:normAutofit fontScale="77500" lnSpcReduction="20000"/>
          </a:bodyPr>
          <a:lstStyle/>
          <a:p>
            <a:pPr algn="just"/>
            <a:r>
              <a:rPr lang="ru-RU" i="1" dirty="0" smtClean="0"/>
              <a:t>Преобладания</a:t>
            </a:r>
            <a:r>
              <a:rPr lang="ru-RU" dirty="0" smtClean="0"/>
              <a:t> характеризуются относительным постоянством изменения длительности импульса относительно его номинальной длительности. При этом импульсы одного значения удлиняются за счет импульса другого значения. Такие искажения возникают чаще всего за счет асимметрии уровней пороговых устройств на передающей и приемной сторонах, долговременной составляющей нестабильности остаточного затухания канала, изменения температуры, изменения параметров усилительных приборов и др.</a:t>
            </a:r>
          </a:p>
          <a:p>
            <a:pPr algn="just"/>
            <a:r>
              <a:rPr lang="ru-RU" dirty="0" smtClean="0"/>
              <a:t>В технике связи широко применяются регулировки, позволяющие компенсировать эти искажения путем внесения преобладания противоположного знака на приемной стороне.</a:t>
            </a:r>
          </a:p>
          <a:p>
            <a:pPr>
              <a:buNone/>
            </a:pPr>
            <a:endParaRPr lang="ru-RU"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pPr marL="514350" indent="-514350"/>
            <a:r>
              <a:rPr lang="ru-RU" b="1" dirty="0" smtClean="0"/>
              <a:t>Сущность характеристических искажений</a:t>
            </a:r>
          </a:p>
        </p:txBody>
      </p:sp>
      <p:sp>
        <p:nvSpPr>
          <p:cNvPr id="3" name="Содержимое 2"/>
          <p:cNvSpPr>
            <a:spLocks noGrp="1"/>
          </p:cNvSpPr>
          <p:nvPr>
            <p:ph idx="1"/>
          </p:nvPr>
        </p:nvSpPr>
        <p:spPr/>
        <p:txBody>
          <a:bodyPr>
            <a:normAutofit fontScale="85000" lnSpcReduction="20000"/>
          </a:bodyPr>
          <a:lstStyle/>
          <a:p>
            <a:pPr algn="just">
              <a:buNone/>
            </a:pPr>
            <a:r>
              <a:rPr lang="ru-RU" i="1" dirty="0" smtClean="0"/>
              <a:t>	Характеристические искажения</a:t>
            </a:r>
            <a:r>
              <a:rPr lang="ru-RU" dirty="0" smtClean="0"/>
              <a:t> обусловлены переходными процессами. Они возникают в тех случаях, когда на входе приемного устройства не успевают закончиться переходные процессы, вызванные импульсом определенной длительности. Характеристические искажения возникают только в случае, когда короткому импульсу предшествует длинный или наоборот (например, при передаче информации кодом Морзе). Эти искажения будут тем больше, чем больше разница в длительности принимаемых посылок.</a:t>
            </a:r>
          </a:p>
          <a:p>
            <a:pPr>
              <a:buNone/>
            </a:pPr>
            <a:endParaRPr lang="ru-RU" dirty="0"/>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b="1" dirty="0" smtClean="0"/>
              <a:t>Сущность случайных искажений</a:t>
            </a:r>
            <a:endParaRPr lang="ru-RU" b="1" dirty="0"/>
          </a:p>
        </p:txBody>
      </p:sp>
      <p:sp>
        <p:nvSpPr>
          <p:cNvPr id="3" name="Содержимое 2"/>
          <p:cNvSpPr>
            <a:spLocks noGrp="1"/>
          </p:cNvSpPr>
          <p:nvPr>
            <p:ph idx="1"/>
          </p:nvPr>
        </p:nvSpPr>
        <p:spPr/>
        <p:txBody>
          <a:bodyPr/>
          <a:lstStyle/>
          <a:p>
            <a:pPr>
              <a:buNone/>
            </a:pPr>
            <a:r>
              <a:rPr lang="ru-RU" b="1" i="1" dirty="0" smtClean="0"/>
              <a:t>	</a:t>
            </a:r>
            <a:r>
              <a:rPr lang="ru-RU" b="1" i="1" u="sng" dirty="0" smtClean="0"/>
              <a:t>Случайные искажения</a:t>
            </a:r>
            <a:r>
              <a:rPr lang="ru-RU" dirty="0" smtClean="0"/>
              <a:t> характеризуются тем, что их величина и знак меняются случайным образом. Они обусловленных действием: </a:t>
            </a:r>
            <a:r>
              <a:rPr lang="ru-RU" dirty="0" err="1" smtClean="0"/>
              <a:t>флуктуационных</a:t>
            </a:r>
            <a:r>
              <a:rPr lang="ru-RU" dirty="0" smtClean="0"/>
              <a:t> помех, нерегулярных импульсных помех, кратковременных занижений уровней передачи, кратковременных перерывов в связи.</a:t>
            </a:r>
            <a:endParaRPr lang="ru-RU"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b="1" dirty="0" smtClean="0"/>
              <a:t>Оценка краевых искажений</a:t>
            </a:r>
            <a:endParaRPr lang="ru-RU" b="1" dirty="0"/>
          </a:p>
        </p:txBody>
      </p:sp>
      <p:sp>
        <p:nvSpPr>
          <p:cNvPr id="3" name="Содержимое 2"/>
          <p:cNvSpPr>
            <a:spLocks noGrp="1"/>
          </p:cNvSpPr>
          <p:nvPr>
            <p:ph idx="1"/>
          </p:nvPr>
        </p:nvSpPr>
        <p:spPr>
          <a:xfrm>
            <a:off x="0" y="1340768"/>
            <a:ext cx="9144000" cy="5517232"/>
          </a:xfrm>
        </p:spPr>
        <p:txBody>
          <a:bodyPr>
            <a:normAutofit fontScale="85000" lnSpcReduction="20000"/>
          </a:bodyPr>
          <a:lstStyle/>
          <a:p>
            <a:r>
              <a:rPr lang="ru-RU" dirty="0" smtClean="0"/>
              <a:t>При передаче дискретных сигналов присутствуют все три вида краевых искажений, поэтому величина краевых искажений численно определяется как алгебраическая сумма искажений всех видов:</a:t>
            </a:r>
          </a:p>
          <a:p>
            <a:r>
              <a:rPr lang="ru-RU" dirty="0" smtClean="0"/>
              <a:t>						</a:t>
            </a:r>
          </a:p>
          <a:p>
            <a:pPr>
              <a:buNone/>
            </a:pPr>
            <a:r>
              <a:rPr lang="ru-RU" dirty="0" smtClean="0"/>
              <a:t>	При </a:t>
            </a:r>
            <a:r>
              <a:rPr lang="ru-RU" dirty="0" smtClean="0"/>
              <a:t>этом возможна компенсация друг друга искажений различных видов Борьба с краевыми искажения и с искажениями типа дробления ведется на уровне проектирования техники связи и лишь краевые искажения типа преобладания могут быть оперативно скомпенсированы оператором связи в результате регулировок аппаратуры перед сеансом связи.</a:t>
            </a:r>
          </a:p>
          <a:p>
            <a:r>
              <a:rPr lang="ru-RU" b="1" i="1" dirty="0" smtClean="0"/>
              <a:t>Краевые искажения</a:t>
            </a:r>
            <a:r>
              <a:rPr lang="ru-RU" dirty="0" smtClean="0"/>
              <a:t> численно оцениваются отношением времени, на которое сдвинулся фронт импульса, к длительности импульса.</a:t>
            </a:r>
          </a:p>
          <a:p>
            <a:pPr>
              <a:buNone/>
            </a:pPr>
            <a:endParaRPr lang="ru-RU" dirty="0"/>
          </a:p>
        </p:txBody>
      </p:sp>
      <p:graphicFrame>
        <p:nvGraphicFramePr>
          <p:cNvPr id="8194" name="Object 2"/>
          <p:cNvGraphicFramePr>
            <a:graphicFrameLocks noChangeAspect="1"/>
          </p:cNvGraphicFramePr>
          <p:nvPr/>
        </p:nvGraphicFramePr>
        <p:xfrm>
          <a:off x="5220072" y="2492896"/>
          <a:ext cx="2304256" cy="504056"/>
        </p:xfrm>
        <a:graphic>
          <a:graphicData uri="http://schemas.openxmlformats.org/presentationml/2006/ole">
            <p:oleObj spid="_x0000_s8197" name="Equation" r:id="rId3" imgW="1193800" imgH="241300" progId="">
              <p:embed/>
            </p:oleObj>
          </a:graphicData>
        </a:graphic>
      </p:graphicFrame>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lstStyle/>
          <a:p>
            <a:r>
              <a:rPr lang="ru-RU" b="1" dirty="0" smtClean="0"/>
              <a:t>Оценка дроблений</a:t>
            </a:r>
            <a:endParaRPr lang="ru-RU" b="1" dirty="0"/>
          </a:p>
        </p:txBody>
      </p:sp>
      <p:sp>
        <p:nvSpPr>
          <p:cNvPr id="3" name="Содержимое 2"/>
          <p:cNvSpPr>
            <a:spLocks noGrp="1"/>
          </p:cNvSpPr>
          <p:nvPr>
            <p:ph idx="1"/>
          </p:nvPr>
        </p:nvSpPr>
        <p:spPr>
          <a:xfrm>
            <a:off x="0" y="1340768"/>
            <a:ext cx="9144000" cy="5517232"/>
          </a:xfrm>
        </p:spPr>
        <p:txBody>
          <a:bodyPr>
            <a:normAutofit lnSpcReduction="10000"/>
          </a:bodyPr>
          <a:lstStyle/>
          <a:p>
            <a:r>
              <a:rPr lang="ru-RU" b="1" i="1" dirty="0" smtClean="0"/>
              <a:t>Искажения типа дробления</a:t>
            </a:r>
            <a:r>
              <a:rPr lang="ru-RU" b="1" dirty="0" smtClean="0"/>
              <a:t> </a:t>
            </a:r>
            <a:r>
              <a:rPr lang="ru-RU" dirty="0" smtClean="0"/>
              <a:t>численно оцениваются отношением времени, на которое изменилось значение длительности импульса за счет дробления к номинальной </a:t>
            </a:r>
            <a:r>
              <a:rPr lang="ru-RU" smtClean="0"/>
              <a:t>длительности импульса:</a:t>
            </a:r>
            <a:endParaRPr lang="ru-RU" dirty="0" smtClean="0"/>
          </a:p>
          <a:p>
            <a:r>
              <a:rPr lang="ru-RU" dirty="0" smtClean="0"/>
              <a:t>						</a:t>
            </a:r>
          </a:p>
          <a:p>
            <a:r>
              <a:rPr lang="ru-RU" dirty="0" smtClean="0"/>
              <a:t>							</a:t>
            </a:r>
          </a:p>
          <a:p>
            <a:r>
              <a:rPr lang="ru-RU" dirty="0" smtClean="0"/>
              <a:t>Оба эти показателя используются как </a:t>
            </a:r>
            <a:r>
              <a:rPr lang="ru-RU" b="1" dirty="0" smtClean="0"/>
              <a:t>критерии оценки качества передачи</a:t>
            </a:r>
            <a:r>
              <a:rPr lang="ru-RU" dirty="0" smtClean="0"/>
              <a:t> дискретных сигналов по каналу связи. Их величина не должна принимать значений больших допустимых.</a:t>
            </a:r>
            <a:endParaRPr lang="ru-RU" dirty="0"/>
          </a:p>
        </p:txBody>
      </p:sp>
      <p:graphicFrame>
        <p:nvGraphicFramePr>
          <p:cNvPr id="51202" name="Object 2"/>
          <p:cNvGraphicFramePr>
            <a:graphicFrameLocks noChangeAspect="1"/>
          </p:cNvGraphicFramePr>
          <p:nvPr/>
        </p:nvGraphicFramePr>
        <p:xfrm>
          <a:off x="3491880" y="3284984"/>
          <a:ext cx="1657970" cy="648072"/>
        </p:xfrm>
        <a:graphic>
          <a:graphicData uri="http://schemas.openxmlformats.org/presentationml/2006/ole">
            <p:oleObj spid="_x0000_s51208" name="Equation" r:id="rId3" imgW="1155700" imgH="419100" progId="">
              <p:embed/>
            </p:oleObj>
          </a:graphicData>
        </a:graphic>
      </p:graphicFrame>
      <p:graphicFrame>
        <p:nvGraphicFramePr>
          <p:cNvPr id="51203" name="Object 3"/>
          <p:cNvGraphicFramePr>
            <a:graphicFrameLocks noChangeAspect="1"/>
          </p:cNvGraphicFramePr>
          <p:nvPr/>
        </p:nvGraphicFramePr>
        <p:xfrm>
          <a:off x="3419872" y="4005064"/>
          <a:ext cx="1800200" cy="576064"/>
        </p:xfrm>
        <a:graphic>
          <a:graphicData uri="http://schemas.openxmlformats.org/presentationml/2006/ole">
            <p:oleObj spid="_x0000_s51209" name="Equation" r:id="rId4" imgW="1054100" imgH="419100" progId="">
              <p:embed/>
            </p:oleObj>
          </a:graphicData>
        </a:graphic>
      </p:graphicFrame>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634082"/>
          </a:xfrm>
        </p:spPr>
        <p:txBody>
          <a:bodyPr>
            <a:normAutofit/>
          </a:bodyPr>
          <a:lstStyle/>
          <a:p>
            <a:pPr marL="514350" indent="-514350"/>
            <a:r>
              <a:rPr lang="ru-RU" sz="2800" b="1" dirty="0" smtClean="0"/>
              <a:t>Показатели качества передачи ДИ</a:t>
            </a:r>
          </a:p>
        </p:txBody>
      </p:sp>
      <p:sp>
        <p:nvSpPr>
          <p:cNvPr id="3" name="Содержимое 2"/>
          <p:cNvSpPr>
            <a:spLocks noGrp="1"/>
          </p:cNvSpPr>
          <p:nvPr>
            <p:ph idx="1"/>
          </p:nvPr>
        </p:nvSpPr>
        <p:spPr>
          <a:xfrm>
            <a:off x="0" y="1124744"/>
            <a:ext cx="9144000" cy="5733256"/>
          </a:xfrm>
        </p:spPr>
        <p:txBody>
          <a:bodyPr>
            <a:normAutofit fontScale="77500" lnSpcReduction="20000"/>
          </a:bodyPr>
          <a:lstStyle/>
          <a:p>
            <a:pPr algn="just">
              <a:buNone/>
            </a:pPr>
            <a:r>
              <a:rPr lang="ru-RU" dirty="0" smtClean="0"/>
              <a:t>	Характеристики канала связи в значительной мере определяют </a:t>
            </a:r>
            <a:r>
              <a:rPr lang="ru-RU" b="1" dirty="0" smtClean="0"/>
              <a:t>основные показатели качества передачи дискретной информации: скорость, верность, время доставки, надежность, эффективность</a:t>
            </a:r>
            <a:r>
              <a:rPr lang="ru-RU" dirty="0" smtClean="0"/>
              <a:t>. Поэтому знание этих характеристик представляет первостепенный интерес для разработчика систем ПДИ. Прежде всего, необходимо определить перечень тех характеристик, которые существенно влияют на качество передачи дискретной информации по каналам связи. Этот перечень определяется, с одной стороны, ограничениями на сигналы </a:t>
            </a:r>
            <a:r>
              <a:rPr lang="en-US" dirty="0" smtClean="0"/>
              <a:t>S</a:t>
            </a:r>
            <a:r>
              <a:rPr lang="en-US" baseline="-25000" dirty="0" smtClean="0"/>
              <a:t>B</a:t>
            </a:r>
            <a:r>
              <a:rPr lang="ru-RU" baseline="-25000" dirty="0" smtClean="0"/>
              <a:t>Х</a:t>
            </a:r>
            <a:r>
              <a:rPr lang="ru-RU" dirty="0" smtClean="0"/>
              <a:t>(</a:t>
            </a:r>
            <a:r>
              <a:rPr lang="en-US" dirty="0" smtClean="0"/>
              <a:t>t</a:t>
            </a:r>
            <a:r>
              <a:rPr lang="ru-RU" dirty="0" smtClean="0"/>
              <a:t>), передачу которых канал обеспечивает, и, с другой стороны, характером преобразований </a:t>
            </a:r>
            <a:r>
              <a:rPr lang="en-US" dirty="0" smtClean="0"/>
              <a:t>S</a:t>
            </a:r>
            <a:r>
              <a:rPr lang="en-US" baseline="-25000" dirty="0" smtClean="0"/>
              <a:t>BX</a:t>
            </a:r>
            <a:r>
              <a:rPr lang="ru-RU" dirty="0" smtClean="0"/>
              <a:t>(</a:t>
            </a:r>
            <a:r>
              <a:rPr lang="en-US" dirty="0" smtClean="0"/>
              <a:t>t</a:t>
            </a:r>
            <a:r>
              <a:rPr lang="ru-RU" dirty="0" smtClean="0"/>
              <a:t>) </a:t>
            </a:r>
            <a:r>
              <a:rPr lang="en-US" dirty="0" smtClean="0"/>
              <a:t>S</a:t>
            </a:r>
            <a:r>
              <a:rPr lang="en-US" baseline="-25000" dirty="0" smtClean="0"/>
              <a:t>B</a:t>
            </a:r>
            <a:r>
              <a:rPr lang="ru-RU" baseline="-25000" dirty="0" smtClean="0"/>
              <a:t>ЫХ</a:t>
            </a:r>
            <a:r>
              <a:rPr lang="ru-RU" dirty="0" smtClean="0"/>
              <a:t>(</a:t>
            </a:r>
            <a:r>
              <a:rPr lang="en-US" dirty="0" smtClean="0"/>
              <a:t>t</a:t>
            </a:r>
            <a:r>
              <a:rPr lang="ru-RU" dirty="0" smtClean="0"/>
              <a:t>), которые он осуществляет. Здесь </a:t>
            </a:r>
            <a:r>
              <a:rPr lang="en-US" dirty="0" smtClean="0"/>
              <a:t>S</a:t>
            </a:r>
            <a:r>
              <a:rPr lang="en-US" baseline="-25000" dirty="0" smtClean="0"/>
              <a:t>BX</a:t>
            </a:r>
            <a:r>
              <a:rPr lang="ru-RU" dirty="0" smtClean="0"/>
              <a:t>(</a:t>
            </a:r>
            <a:r>
              <a:rPr lang="en-US" dirty="0" smtClean="0"/>
              <a:t>t</a:t>
            </a:r>
            <a:r>
              <a:rPr lang="ru-RU" dirty="0" smtClean="0"/>
              <a:t>), </a:t>
            </a:r>
            <a:r>
              <a:rPr lang="en-US" dirty="0" smtClean="0"/>
              <a:t>S</a:t>
            </a:r>
            <a:r>
              <a:rPr lang="en-US" baseline="-25000" dirty="0" smtClean="0"/>
              <a:t>B</a:t>
            </a:r>
            <a:r>
              <a:rPr lang="ru-RU" baseline="-25000" dirty="0" smtClean="0"/>
              <a:t>ЫХ</a:t>
            </a:r>
            <a:r>
              <a:rPr lang="ru-RU" dirty="0" smtClean="0"/>
              <a:t>(</a:t>
            </a:r>
            <a:r>
              <a:rPr lang="en-US" dirty="0" smtClean="0"/>
              <a:t>t</a:t>
            </a:r>
            <a:r>
              <a:rPr lang="ru-RU" dirty="0" smtClean="0"/>
              <a:t>)— соответственно сигналы на входе и выходе канала связи. Поскольку в реальных каналах идеальное соответствие </a:t>
            </a:r>
            <a:r>
              <a:rPr lang="en-US" dirty="0" smtClean="0"/>
              <a:t>S</a:t>
            </a:r>
            <a:r>
              <a:rPr lang="en-US" baseline="-25000" dirty="0" smtClean="0"/>
              <a:t>BX</a:t>
            </a:r>
            <a:r>
              <a:rPr lang="ru-RU" dirty="0" smtClean="0"/>
              <a:t>(</a:t>
            </a:r>
            <a:r>
              <a:rPr lang="en-US" dirty="0" smtClean="0"/>
              <a:t>t</a:t>
            </a:r>
            <a:r>
              <a:rPr lang="ru-RU" dirty="0" smtClean="0"/>
              <a:t>)= </a:t>
            </a:r>
            <a:r>
              <a:rPr lang="en-US" dirty="0" smtClean="0"/>
              <a:t>S</a:t>
            </a:r>
            <a:r>
              <a:rPr lang="en-US" baseline="-25000" dirty="0" smtClean="0"/>
              <a:t>B</a:t>
            </a:r>
            <a:r>
              <a:rPr lang="ru-RU" baseline="-25000" dirty="0" smtClean="0"/>
              <a:t>ЫХ</a:t>
            </a:r>
            <a:r>
              <a:rPr lang="ru-RU" dirty="0" smtClean="0"/>
              <a:t>(</a:t>
            </a:r>
            <a:r>
              <a:rPr lang="en-US" dirty="0" smtClean="0"/>
              <a:t>t</a:t>
            </a:r>
            <a:r>
              <a:rPr lang="ru-RU" dirty="0" smtClean="0"/>
              <a:t>) не соблюдается, сигнал на выходе канала отличается от сигнала на его входе, причем различают детерминированные   и случайные   изменения сигнала.</a:t>
            </a:r>
          </a:p>
          <a:p>
            <a:pPr>
              <a:buNone/>
            </a:pPr>
            <a:endParaRPr lang="ru-RU"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Autofit/>
          </a:bodyPr>
          <a:lstStyle/>
          <a:p>
            <a:r>
              <a:rPr lang="ru-RU" sz="2800" b="1" dirty="0" smtClean="0"/>
              <a:t/>
            </a:r>
            <a:br>
              <a:rPr lang="ru-RU" sz="2800" b="1" dirty="0" smtClean="0"/>
            </a:br>
            <a:r>
              <a:rPr lang="ru-RU" sz="2800" b="1" dirty="0" smtClean="0"/>
              <a:t>Детерминированные и случайные изменения сигнала</a:t>
            </a:r>
            <a:br>
              <a:rPr lang="ru-RU" sz="2800" b="1" dirty="0" smtClean="0"/>
            </a:br>
            <a:endParaRPr lang="ru-RU" sz="2800" b="1" dirty="0"/>
          </a:p>
        </p:txBody>
      </p:sp>
      <p:sp>
        <p:nvSpPr>
          <p:cNvPr id="3" name="Содержимое 2"/>
          <p:cNvSpPr>
            <a:spLocks noGrp="1"/>
          </p:cNvSpPr>
          <p:nvPr>
            <p:ph idx="1"/>
          </p:nvPr>
        </p:nvSpPr>
        <p:spPr>
          <a:xfrm>
            <a:off x="0" y="1484784"/>
            <a:ext cx="9144000" cy="5373216"/>
          </a:xfrm>
        </p:spPr>
        <p:txBody>
          <a:bodyPr/>
          <a:lstStyle/>
          <a:p>
            <a:r>
              <a:rPr lang="ru-RU" b="1" dirty="0" smtClean="0"/>
              <a:t>Детерминированные</a:t>
            </a:r>
            <a:r>
              <a:rPr lang="ru-RU" dirty="0" smtClean="0"/>
              <a:t> (известные) изменения сигнала определяются структурой канала и заключаются в определенном изменении масштаба сигнала (усиление или затухание), смещении во времени (задержка) и изменении формы (искажения).</a:t>
            </a:r>
          </a:p>
          <a:p>
            <a:r>
              <a:rPr lang="ru-RU" b="1" dirty="0" smtClean="0"/>
              <a:t>Случайные</a:t>
            </a:r>
            <a:r>
              <a:rPr lang="ru-RU" dirty="0" smtClean="0"/>
              <a:t> изменения сигнала определяются помехой, действующей в канале, и заключаются в случайном изменении тех же показателей — масштаба, задержки, искажений.</a:t>
            </a:r>
            <a:endParaRPr lang="ru-RU"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778098"/>
          </a:xfrm>
        </p:spPr>
        <p:txBody>
          <a:bodyPr>
            <a:normAutofit fontScale="90000"/>
          </a:bodyPr>
          <a:lstStyle/>
          <a:p>
            <a:r>
              <a:rPr lang="ru-RU" sz="3200" dirty="0" smtClean="0"/>
              <a:t/>
            </a:r>
            <a:br>
              <a:rPr lang="ru-RU" sz="3200" dirty="0" smtClean="0"/>
            </a:br>
            <a:r>
              <a:rPr lang="ru-RU" sz="3200" b="1" dirty="0" smtClean="0"/>
              <a:t>Искажения сигнала</a:t>
            </a:r>
            <a:br>
              <a:rPr lang="ru-RU" sz="3200" b="1" dirty="0" smtClean="0"/>
            </a:br>
            <a:endParaRPr lang="ru-RU" sz="3200" b="1" dirty="0"/>
          </a:p>
        </p:txBody>
      </p:sp>
      <p:sp>
        <p:nvSpPr>
          <p:cNvPr id="3" name="Содержимое 2"/>
          <p:cNvSpPr>
            <a:spLocks noGrp="1"/>
          </p:cNvSpPr>
          <p:nvPr>
            <p:ph idx="1"/>
          </p:nvPr>
        </p:nvSpPr>
        <p:spPr>
          <a:xfrm>
            <a:off x="0" y="1124744"/>
            <a:ext cx="9144000" cy="5733256"/>
          </a:xfrm>
        </p:spPr>
        <p:txBody>
          <a:bodyPr/>
          <a:lstStyle/>
          <a:p>
            <a:pPr algn="just">
              <a:buNone/>
            </a:pPr>
            <a:r>
              <a:rPr lang="ru-RU" dirty="0" smtClean="0"/>
              <a:t>	Из детерминированных изменений сигнала наибольший интерес для изучения представляют искажения, так как задержка во времени принципиально не может быть уменьшена, а изменение масштаба компенсируется усилением или ослаблением сигналов с помощью автоматического регулирования усиления систем передачи. Искажения можно разделить на линейные и нелинейные. К первым относятся искажения, вызываемые наличием отклонений АЧХ и ФЧХ от идеальных характеристик. </a:t>
            </a:r>
          </a:p>
          <a:p>
            <a:pPr>
              <a:buNone/>
            </a:pPr>
            <a:endParaRPr lang="ru-RU"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fontScale="90000"/>
          </a:bodyPr>
          <a:lstStyle/>
          <a:p>
            <a:r>
              <a:rPr lang="ru-RU" sz="3200" dirty="0" smtClean="0"/>
              <a:t/>
            </a:r>
            <a:br>
              <a:rPr lang="ru-RU" sz="3200" dirty="0" smtClean="0"/>
            </a:br>
            <a:r>
              <a:rPr lang="ru-RU" sz="3200" b="1" dirty="0" smtClean="0"/>
              <a:t>Остаточное затухание</a:t>
            </a:r>
            <a:br>
              <a:rPr lang="ru-RU" sz="3200" b="1" dirty="0" smtClean="0"/>
            </a:br>
            <a:endParaRPr lang="ru-RU" sz="3200" b="1" dirty="0"/>
          </a:p>
        </p:txBody>
      </p:sp>
      <p:sp>
        <p:nvSpPr>
          <p:cNvPr id="3" name="Содержимое 2"/>
          <p:cNvSpPr>
            <a:spLocks noGrp="1"/>
          </p:cNvSpPr>
          <p:nvPr>
            <p:ph idx="1"/>
          </p:nvPr>
        </p:nvSpPr>
        <p:spPr>
          <a:xfrm>
            <a:off x="0" y="1600200"/>
            <a:ext cx="9144000" cy="5257800"/>
          </a:xfrm>
        </p:spPr>
        <p:txBody>
          <a:bodyPr>
            <a:normAutofit lnSpcReduction="10000"/>
          </a:bodyPr>
          <a:lstStyle/>
          <a:p>
            <a:pPr algn="just">
              <a:buNone/>
            </a:pPr>
            <a:r>
              <a:rPr lang="ru-RU" dirty="0" smtClean="0"/>
              <a:t>	Амплитудно-частотную характеристику канала передачи принято задавать частотной характеристикой остаточного затухания.  </a:t>
            </a:r>
            <a:r>
              <a:rPr lang="ru-RU" b="1" dirty="0" smtClean="0"/>
              <a:t>Остаточным затуханием</a:t>
            </a:r>
            <a:r>
              <a:rPr lang="ru-RU" dirty="0" smtClean="0"/>
              <a:t> называется разность между уровнями сигнала на входе и выходе канала связи. С целью снижения влияния помех на </a:t>
            </a:r>
            <a:r>
              <a:rPr lang="ru-RU" dirty="0" err="1" smtClean="0"/>
              <a:t>на</a:t>
            </a:r>
            <a:r>
              <a:rPr lang="ru-RU" dirty="0" smtClean="0"/>
              <a:t> передаваемые сигналы остаточное затухание, нелинейные и линейные искажения в каналах передачи сигналов нормируют и строят каналы передачи, в которых выполняются эти нормы.</a:t>
            </a:r>
          </a:p>
          <a:p>
            <a:pPr>
              <a:buNone/>
            </a:pPr>
            <a:endParaRPr lang="ru-RU"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normAutofit/>
          </a:bodyPr>
          <a:lstStyle/>
          <a:p>
            <a:pPr marL="514350" indent="-514350"/>
            <a:r>
              <a:rPr lang="ru-RU" sz="3600" b="1" dirty="0" smtClean="0"/>
              <a:t>Виды дискретных сигналов</a:t>
            </a:r>
          </a:p>
        </p:txBody>
      </p:sp>
      <p:sp>
        <p:nvSpPr>
          <p:cNvPr id="3" name="Содержимое 2"/>
          <p:cNvSpPr>
            <a:spLocks noGrp="1"/>
          </p:cNvSpPr>
          <p:nvPr>
            <p:ph idx="1"/>
          </p:nvPr>
        </p:nvSpPr>
        <p:spPr>
          <a:xfrm>
            <a:off x="0" y="1268760"/>
            <a:ext cx="9144000" cy="5589240"/>
          </a:xfrm>
        </p:spPr>
        <p:txBody>
          <a:bodyPr>
            <a:normAutofit fontScale="62500" lnSpcReduction="20000"/>
          </a:bodyPr>
          <a:lstStyle/>
          <a:p>
            <a:r>
              <a:rPr lang="ru-RU" b="1" dirty="0" smtClean="0"/>
              <a:t>Под дискретными сигналами в технике связи понимают сигналы, квантованные по уровню, по времени или по уровню и по времени одновременно. Когда речь идет о квантовании времени чаще используется – дискретизация. Иначе можно сказать, что дискретные сигналы – это сигналы, квантованные по уровню или дискретные во времени или и то и другое одновременно.</a:t>
            </a:r>
            <a:endParaRPr lang="ru-RU" dirty="0" smtClean="0"/>
          </a:p>
          <a:p>
            <a:r>
              <a:rPr lang="ru-RU" b="1" dirty="0" smtClean="0"/>
              <a:t>К классу дискретных сигналов</a:t>
            </a:r>
            <a:r>
              <a:rPr lang="ru-RU" dirty="0" smtClean="0"/>
              <a:t> относятся: </a:t>
            </a:r>
            <a:r>
              <a:rPr lang="ru-RU" b="1" i="1" dirty="0" smtClean="0"/>
              <a:t>телеграфные, сигналы передачи данных (телекодовые) и цифровые.</a:t>
            </a:r>
            <a:endParaRPr lang="ru-RU" dirty="0" smtClean="0"/>
          </a:p>
          <a:p>
            <a:r>
              <a:rPr lang="ru-RU" b="1" i="1" dirty="0" smtClean="0"/>
              <a:t>Телеграфными</a:t>
            </a:r>
            <a:r>
              <a:rPr lang="ru-RU" dirty="0" smtClean="0"/>
              <a:t> называются дискретные импульсные сигналы, используемые при телеграфии.</a:t>
            </a:r>
          </a:p>
          <a:p>
            <a:r>
              <a:rPr lang="ru-RU" dirty="0" smtClean="0"/>
              <a:t>По определению МСЭ передача данных – это область электросвязи, целью которой является передача информации для ее обработки ЭВМ или уже обработанной ими. Формируемые при этом сигналы называются </a:t>
            </a:r>
            <a:r>
              <a:rPr lang="ru-RU" b="1" i="1" dirty="0" smtClean="0"/>
              <a:t>сигналами передачи данных (телекодовые).</a:t>
            </a:r>
            <a:endParaRPr lang="ru-RU" dirty="0" smtClean="0"/>
          </a:p>
          <a:p>
            <a:r>
              <a:rPr lang="ru-RU" dirty="0" smtClean="0"/>
              <a:t>Под </a:t>
            </a:r>
            <a:r>
              <a:rPr lang="ru-RU" b="1" i="1" dirty="0" smtClean="0"/>
              <a:t>цифровыми</a:t>
            </a:r>
            <a:r>
              <a:rPr lang="ru-RU" u="sng" dirty="0" smtClean="0"/>
              <a:t> </a:t>
            </a:r>
            <a:r>
              <a:rPr lang="ru-RU" dirty="0" smtClean="0"/>
              <a:t>сигналами чаще всего имеют в виду аналоговые сигналы, преобразованные в аналого-цифровых преобразователях. Эти сигналы представлены в виде последовательности двоичных импульсов с относительно большим значением скважности и соответствуют двоичным кодам квантованных уровней исходного сигнала</a:t>
            </a:r>
            <a:endParaRPr lang="ru-RU"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850106"/>
          </a:xfrm>
        </p:spPr>
        <p:txBody>
          <a:bodyPr>
            <a:normAutofit/>
          </a:bodyPr>
          <a:lstStyle/>
          <a:p>
            <a:r>
              <a:rPr lang="ru-RU" sz="3200" b="1" dirty="0" smtClean="0"/>
              <a:t>Отличительные признаки</a:t>
            </a:r>
            <a:endParaRPr lang="ru-RU" sz="3200" b="1" dirty="0"/>
          </a:p>
        </p:txBody>
      </p:sp>
      <p:sp>
        <p:nvSpPr>
          <p:cNvPr id="3" name="Содержимое 2"/>
          <p:cNvSpPr>
            <a:spLocks noGrp="1"/>
          </p:cNvSpPr>
          <p:nvPr>
            <p:ph idx="1"/>
          </p:nvPr>
        </p:nvSpPr>
        <p:spPr>
          <a:xfrm>
            <a:off x="0" y="1268760"/>
            <a:ext cx="9144000" cy="5589240"/>
          </a:xfrm>
        </p:spPr>
        <p:txBody>
          <a:bodyPr>
            <a:normAutofit fontScale="77500" lnSpcReduction="20000"/>
          </a:bodyPr>
          <a:lstStyle/>
          <a:p>
            <a:pPr algn="just"/>
            <a:r>
              <a:rPr lang="ru-RU" dirty="0" smtClean="0"/>
              <a:t>По форме и принципам передачи телекодовые, цифровые и телеграфные сигналы практически одинаковы, поэтому и методика анализа их свойств одна и также.</a:t>
            </a:r>
          </a:p>
          <a:p>
            <a:pPr algn="just"/>
            <a:r>
              <a:rPr lang="ru-RU" dirty="0" smtClean="0"/>
              <a:t>Любой дискретный сигнал чаще формируется на основе двоичной системы счисления, хотя известны случаи использования многозначной системы счисления. Это определяет число </a:t>
            </a:r>
            <a:r>
              <a:rPr lang="ru-RU" b="1" i="1" dirty="0" smtClean="0"/>
              <a:t>отличительных признаков</a:t>
            </a:r>
            <a:r>
              <a:rPr lang="ru-RU" dirty="0" smtClean="0"/>
              <a:t> элементарных импульсов, в данном случае – 2.</a:t>
            </a:r>
          </a:p>
          <a:p>
            <a:pPr algn="just"/>
            <a:r>
              <a:rPr lang="ru-RU" dirty="0" smtClean="0"/>
              <a:t>При формировании первичных дискретных сигналов (видеосигналы или сигналы низкой частоты) чаще всего используют </a:t>
            </a:r>
            <a:r>
              <a:rPr lang="ru-RU" b="1" i="1" dirty="0" smtClean="0"/>
              <a:t>амплитудный</a:t>
            </a:r>
            <a:r>
              <a:rPr lang="ru-RU" dirty="0" smtClean="0"/>
              <a:t> или </a:t>
            </a:r>
            <a:r>
              <a:rPr lang="ru-RU" b="1" i="1" dirty="0" smtClean="0"/>
              <a:t>полярный</a:t>
            </a:r>
            <a:r>
              <a:rPr lang="ru-RU" dirty="0" smtClean="0"/>
              <a:t> отличительные признаки. Если они передаются по радиоканалам или по проводным каналам с использованием аппаратуры </a:t>
            </a:r>
            <a:r>
              <a:rPr lang="ru-RU" b="1" i="1" dirty="0" smtClean="0"/>
              <a:t>тонального телеграфирования</a:t>
            </a:r>
            <a:r>
              <a:rPr lang="ru-RU" dirty="0" smtClean="0"/>
              <a:t>, то применяют </a:t>
            </a:r>
            <a:r>
              <a:rPr lang="ru-RU" b="1" i="1" dirty="0" smtClean="0"/>
              <a:t>модуляцию</a:t>
            </a:r>
            <a:r>
              <a:rPr lang="ru-RU" b="1" dirty="0" smtClean="0"/>
              <a:t> </a:t>
            </a:r>
            <a:r>
              <a:rPr lang="ru-RU" dirty="0" smtClean="0"/>
              <a:t>несущего ВЧ колебания данными первичными дискретными сигналами. При этом используются  амплитудный, частотный, фазовый признаки (сигналы А1, А2, </a:t>
            </a:r>
            <a:r>
              <a:rPr lang="en-US" dirty="0" smtClean="0"/>
              <a:t>F</a:t>
            </a:r>
            <a:r>
              <a:rPr lang="ru-RU" dirty="0" smtClean="0"/>
              <a:t>1, </a:t>
            </a:r>
            <a:r>
              <a:rPr lang="en-US" dirty="0" smtClean="0"/>
              <a:t>F</a:t>
            </a:r>
            <a:r>
              <a:rPr lang="ru-RU" dirty="0" smtClean="0"/>
              <a:t>2, </a:t>
            </a:r>
            <a:r>
              <a:rPr lang="en-US" dirty="0" smtClean="0"/>
              <a:t>F</a:t>
            </a:r>
            <a:r>
              <a:rPr lang="ru-RU" dirty="0" smtClean="0"/>
              <a:t>6, </a:t>
            </a:r>
            <a:r>
              <a:rPr lang="en-US" dirty="0" smtClean="0"/>
              <a:t>F</a:t>
            </a:r>
            <a:r>
              <a:rPr lang="ru-RU" dirty="0" smtClean="0"/>
              <a:t>9).</a:t>
            </a:r>
            <a:endParaRPr lang="ru-RU" dirty="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223</TotalTime>
  <Words>1669</Words>
  <Application>Microsoft Office PowerPoint</Application>
  <PresentationFormat>Экран (4:3)</PresentationFormat>
  <Paragraphs>160</Paragraphs>
  <Slides>36</Slides>
  <Notes>1</Notes>
  <HiddenSlides>0</HiddenSlides>
  <MMClips>0</MMClips>
  <ScaleCrop>false</ScaleCrop>
  <HeadingPairs>
    <vt:vector size="6" baseType="variant">
      <vt:variant>
        <vt:lpstr>Тема</vt:lpstr>
      </vt:variant>
      <vt:variant>
        <vt:i4>1</vt:i4>
      </vt:variant>
      <vt:variant>
        <vt:lpstr>Внедренные серверы OLE</vt:lpstr>
      </vt:variant>
      <vt:variant>
        <vt:i4>1</vt:i4>
      </vt:variant>
      <vt:variant>
        <vt:lpstr>Заголовки слайдов</vt:lpstr>
      </vt:variant>
      <vt:variant>
        <vt:i4>36</vt:i4>
      </vt:variant>
    </vt:vector>
  </HeadingPairs>
  <TitlesOfParts>
    <vt:vector size="38" baseType="lpstr">
      <vt:lpstr>Тема Office</vt:lpstr>
      <vt:lpstr>Equation</vt:lpstr>
      <vt:lpstr>Тема лекции: Характеристики дискретных сигналов</vt:lpstr>
      <vt:lpstr>ЛИТЕРАТУРА</vt:lpstr>
      <vt:lpstr>1-й вопрос: Основные характеристики    дискретных сигналов</vt:lpstr>
      <vt:lpstr>Показатели качества передачи ДИ</vt:lpstr>
      <vt:lpstr> Детерминированные и случайные изменения сигнала </vt:lpstr>
      <vt:lpstr> Искажения сигнала </vt:lpstr>
      <vt:lpstr> Остаточное затухание </vt:lpstr>
      <vt:lpstr>Виды дискретных сигналов</vt:lpstr>
      <vt:lpstr>Отличительные признаки</vt:lpstr>
      <vt:lpstr>Преобразование к коду передачи</vt:lpstr>
      <vt:lpstr> Понятие скважности </vt:lpstr>
      <vt:lpstr> Временные характеристики ДС </vt:lpstr>
      <vt:lpstr> Понятие спектра сигнала </vt:lpstr>
      <vt:lpstr> Спектральные характеристики ДС </vt:lpstr>
      <vt:lpstr> Эффективная полоса частот </vt:lpstr>
      <vt:lpstr>Закономерности спектра дискретного сигнала</vt:lpstr>
      <vt:lpstr> Скорость телеграфирования </vt:lpstr>
      <vt:lpstr>Многозначное кодирование</vt:lpstr>
      <vt:lpstr>Предел Найквиста</vt:lpstr>
      <vt:lpstr>2-й вопрос: Помехи и искажения в каналах связи</vt:lpstr>
      <vt:lpstr>Понятие помехи</vt:lpstr>
      <vt:lpstr> Виды помех </vt:lpstr>
      <vt:lpstr>Аддитивные помехи</vt:lpstr>
      <vt:lpstr> Мультипликативные помехи </vt:lpstr>
      <vt:lpstr> Сосредоточенные помехи </vt:lpstr>
      <vt:lpstr> Импульсные помехи </vt:lpstr>
      <vt:lpstr>Флуктуационные помехи</vt:lpstr>
      <vt:lpstr>3-й вопрос: Искажения дискретных сигналов</vt:lpstr>
      <vt:lpstr> Причины искажения формы сигналов </vt:lpstr>
      <vt:lpstr> Краевые искажения </vt:lpstr>
      <vt:lpstr>Виды краевых искажений</vt:lpstr>
      <vt:lpstr> Сущность преобладаний </vt:lpstr>
      <vt:lpstr>Сущность характеристических искажений</vt:lpstr>
      <vt:lpstr>Сущность случайных искажений</vt:lpstr>
      <vt:lpstr>Оценка краевых искажений</vt:lpstr>
      <vt:lpstr>Оценка дроблений</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Тема лекции: Характеристики каналов передачи дискретных сообщений</dc:title>
  <dc:creator>Asus</dc:creator>
  <cp:lastModifiedBy>admin</cp:lastModifiedBy>
  <cp:revision>73</cp:revision>
  <dcterms:created xsi:type="dcterms:W3CDTF">2014-02-23T18:09:40Z</dcterms:created>
  <dcterms:modified xsi:type="dcterms:W3CDTF">2021-08-27T19:24:57Z</dcterms:modified>
</cp:coreProperties>
</file>

<file path=docProps/thumbnail.jpeg>
</file>